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2304"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093077BC-6D16-432E-A5FC-CE54E05C854F}" type="slidenum">
              <a:t>‹N°›</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2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2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CDE2DF2E-5A2A-4573-B7C7-48CAA46A8706}" type="slidenum">
              <a:t>‹N°›</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458B58D1-3375-4D35-8277-3F707E81F721}" type="slidenum">
              <a:t>‹N°›</a:t>
            </a:fld>
            <a:endParaRPr/>
          </a:p>
        </p:txBody>
      </p:sp>
      <p:sp>
        <p:nvSpPr>
          <p:cNvPr id="9" name="PlaceHolder 8"/>
          <p:cNvSpPr>
            <a:spLocks noGrp="1"/>
          </p:cNvSpPr>
          <p:nvPr>
            <p:ph type="dt" idx="3"/>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4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BF1DAB8D-4EC9-4597-AD7B-A19C5E3F010D}" type="slidenum">
              <a:t>‹N°›</a:t>
            </a:fld>
            <a:endParaRPr/>
          </a:p>
        </p:txBody>
      </p:sp>
      <p:sp>
        <p:nvSpPr>
          <p:cNvPr id="11" name="PlaceHolder 10"/>
          <p:cNvSpPr>
            <a:spLocks noGrp="1"/>
          </p:cNvSpPr>
          <p:nvPr>
            <p:ph type="dt" idx="3"/>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lstStyle/>
          <a:p>
            <a:r>
              <a:t>Footer</a:t>
            </a:r>
          </a:p>
        </p:txBody>
      </p:sp>
      <p:sp>
        <p:nvSpPr>
          <p:cNvPr id="3" name="PlaceHolder 2"/>
          <p:cNvSpPr>
            <a:spLocks noGrp="1"/>
          </p:cNvSpPr>
          <p:nvPr>
            <p:ph type="sldNum" idx="5"/>
          </p:nvPr>
        </p:nvSpPr>
        <p:spPr/>
        <p:txBody>
          <a:bodyPr/>
          <a:lstStyle/>
          <a:p>
            <a:fld id="{067EF5B9-DE39-4664-8DD9-2A3C6EA3A7C6}" type="slidenum">
              <a:t>‹N°›</a:t>
            </a:fld>
            <a:endParaRPr/>
          </a:p>
        </p:txBody>
      </p:sp>
      <p:sp>
        <p:nvSpPr>
          <p:cNvPr id="4" name="PlaceHolder 3"/>
          <p:cNvSpPr>
            <a:spLocks noGrp="1"/>
          </p:cNvSpPr>
          <p:nvPr>
            <p:ph type="dt" idx="6"/>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47"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indent="0" algn="ctr">
              <a:buNone/>
            </a:pPr>
            <a:endParaRPr lang="fr-FR"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5D816E8D-4B2E-4D38-9176-E97B2C425C43}" type="slidenum">
              <a:t>‹N°›</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49"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8D7CAF4C-7E90-4E08-90EE-ACB33489A4EE}" type="slidenum">
              <a:t>‹N°›</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5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 name="PlaceHolder 4"/>
          <p:cNvSpPr>
            <a:spLocks noGrp="1"/>
          </p:cNvSpPr>
          <p:nvPr>
            <p:ph type="ftr" idx="4"/>
          </p:nvPr>
        </p:nvSpPr>
        <p:spPr/>
        <p:txBody>
          <a:bodyPr/>
          <a:lstStyle/>
          <a:p>
            <a:r>
              <a:t>Footer</a:t>
            </a:r>
          </a:p>
        </p:txBody>
      </p:sp>
      <p:sp>
        <p:nvSpPr>
          <p:cNvPr id="6" name="PlaceHolder 5"/>
          <p:cNvSpPr>
            <a:spLocks noGrp="1"/>
          </p:cNvSpPr>
          <p:nvPr>
            <p:ph type="sldNum" idx="5"/>
          </p:nvPr>
        </p:nvSpPr>
        <p:spPr/>
        <p:txBody>
          <a:bodyPr/>
          <a:lstStyle/>
          <a:p>
            <a:fld id="{E53F29C3-00AE-4723-AC28-94DB4C8B4C33}" type="slidenum">
              <a:t>‹N°›</a:t>
            </a:fld>
            <a:endParaRPr/>
          </a:p>
        </p:txBody>
      </p:sp>
      <p:sp>
        <p:nvSpPr>
          <p:cNvPr id="7" name="PlaceHolder 6"/>
          <p:cNvSpPr>
            <a:spLocks noGrp="1"/>
          </p:cNvSpPr>
          <p:nvPr>
            <p:ph type="dt" idx="6"/>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 name="PlaceHolder 2"/>
          <p:cNvSpPr>
            <a:spLocks noGrp="1"/>
          </p:cNvSpPr>
          <p:nvPr>
            <p:ph type="ftr" idx="4"/>
          </p:nvPr>
        </p:nvSpPr>
        <p:spPr/>
        <p:txBody>
          <a:bodyPr/>
          <a:lstStyle/>
          <a:p>
            <a:r>
              <a:t>Footer</a:t>
            </a:r>
          </a:p>
        </p:txBody>
      </p:sp>
      <p:sp>
        <p:nvSpPr>
          <p:cNvPr id="4" name="PlaceHolder 3"/>
          <p:cNvSpPr>
            <a:spLocks noGrp="1"/>
          </p:cNvSpPr>
          <p:nvPr>
            <p:ph type="sldNum" idx="5"/>
          </p:nvPr>
        </p:nvSpPr>
        <p:spPr/>
        <p:txBody>
          <a:bodyPr/>
          <a:lstStyle/>
          <a:p>
            <a:fld id="{97E18C22-43FF-47D5-B88D-DF67D50CB184}" type="slidenum">
              <a:t>‹N°›</a:t>
            </a:fld>
            <a:endParaRPr/>
          </a:p>
        </p:txBody>
      </p:sp>
      <p:sp>
        <p:nvSpPr>
          <p:cNvPr id="5" name="PlaceHolder 4"/>
          <p:cNvSpPr>
            <a:spLocks noGrp="1"/>
          </p:cNvSpPr>
          <p:nvPr>
            <p:ph type="dt" idx="6"/>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fr-FR" sz="3200" b="0" strike="noStrike" spc="-1">
              <a:solidFill>
                <a:srgbClr val="000000"/>
              </a:solidFill>
              <a:latin typeface="Arial"/>
            </a:endParaRPr>
          </a:p>
        </p:txBody>
      </p:sp>
      <p:sp>
        <p:nvSpPr>
          <p:cNvPr id="3" name="PlaceHolder 2"/>
          <p:cNvSpPr>
            <a:spLocks noGrp="1"/>
          </p:cNvSpPr>
          <p:nvPr>
            <p:ph type="ftr" idx="4"/>
          </p:nvPr>
        </p:nvSpPr>
        <p:spPr/>
        <p:txBody>
          <a:bodyPr/>
          <a:lstStyle/>
          <a:p>
            <a:r>
              <a:t>Footer</a:t>
            </a:r>
          </a:p>
        </p:txBody>
      </p:sp>
      <p:sp>
        <p:nvSpPr>
          <p:cNvPr id="4" name="PlaceHolder 3"/>
          <p:cNvSpPr>
            <a:spLocks noGrp="1"/>
          </p:cNvSpPr>
          <p:nvPr>
            <p:ph type="sldNum" idx="5"/>
          </p:nvPr>
        </p:nvSpPr>
        <p:spPr/>
        <p:txBody>
          <a:bodyPr/>
          <a:lstStyle/>
          <a:p>
            <a:fld id="{93C48EC3-3431-485F-8835-2630ED8600BF}" type="slidenum">
              <a:t>‹N°›</a:t>
            </a:fld>
            <a:endParaRPr/>
          </a:p>
        </p:txBody>
      </p:sp>
      <p:sp>
        <p:nvSpPr>
          <p:cNvPr id="5" name="PlaceHolder 4"/>
          <p:cNvSpPr>
            <a:spLocks noGrp="1"/>
          </p:cNvSpPr>
          <p:nvPr>
            <p:ph type="dt" idx="6"/>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5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34DA7272-D7B8-4E43-A10E-42F2B3BA1258}"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indent="0" algn="ctr">
              <a:buNone/>
            </a:pPr>
            <a:endParaRPr lang="fr-FR"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92B6AB2E-486B-464D-BFC0-9551C5D1D2B5}" type="slidenum">
              <a:t>‹N°›</a:t>
            </a:fld>
            <a:endParaRPr/>
          </a:p>
        </p:txBody>
      </p:sp>
      <p:sp>
        <p:nvSpPr>
          <p:cNvPr id="3" name="PlaceHolder 5"/>
          <p:cNvSpPr>
            <a:spLocks noGrp="1"/>
          </p:cNvSpPr>
          <p:nvPr>
            <p:ph type="dt" idx="3"/>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6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2"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542AB886-129B-4952-A698-81CDD164E451}"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6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4"/>
          </p:nvPr>
        </p:nvSpPr>
        <p:spPr/>
        <p:txBody>
          <a:bodyPr/>
          <a:lstStyle/>
          <a:p>
            <a:r>
              <a:t>Footer</a:t>
            </a:r>
          </a:p>
        </p:txBody>
      </p:sp>
      <p:sp>
        <p:nvSpPr>
          <p:cNvPr id="7" name="PlaceHolder 6"/>
          <p:cNvSpPr>
            <a:spLocks noGrp="1"/>
          </p:cNvSpPr>
          <p:nvPr>
            <p:ph type="sldNum" idx="5"/>
          </p:nvPr>
        </p:nvSpPr>
        <p:spPr/>
        <p:txBody>
          <a:bodyPr/>
          <a:lstStyle/>
          <a:p>
            <a:fld id="{909E9C8C-255D-46A6-AB39-83CE63D1B71C}" type="slidenum">
              <a:t>‹N°›</a:t>
            </a:fld>
            <a:endParaRPr/>
          </a:p>
        </p:txBody>
      </p:sp>
      <p:sp>
        <p:nvSpPr>
          <p:cNvPr id="8" name="PlaceHolder 7"/>
          <p:cNvSpPr>
            <a:spLocks noGrp="1"/>
          </p:cNvSpPr>
          <p:nvPr>
            <p:ph type="dt" idx="6"/>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68"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9"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 name="PlaceHolder 4"/>
          <p:cNvSpPr>
            <a:spLocks noGrp="1"/>
          </p:cNvSpPr>
          <p:nvPr>
            <p:ph type="ftr" idx="4"/>
          </p:nvPr>
        </p:nvSpPr>
        <p:spPr/>
        <p:txBody>
          <a:bodyPr/>
          <a:lstStyle/>
          <a:p>
            <a:r>
              <a:t>Footer</a:t>
            </a:r>
          </a:p>
        </p:txBody>
      </p:sp>
      <p:sp>
        <p:nvSpPr>
          <p:cNvPr id="6" name="PlaceHolder 5"/>
          <p:cNvSpPr>
            <a:spLocks noGrp="1"/>
          </p:cNvSpPr>
          <p:nvPr>
            <p:ph type="sldNum" idx="5"/>
          </p:nvPr>
        </p:nvSpPr>
        <p:spPr/>
        <p:txBody>
          <a:bodyPr/>
          <a:lstStyle/>
          <a:p>
            <a:fld id="{72017362-2A6D-4D2D-8D93-9C007AB1440A}" type="slidenum">
              <a:t>‹N°›</a:t>
            </a:fld>
            <a:endParaRPr/>
          </a:p>
        </p:txBody>
      </p:sp>
      <p:sp>
        <p:nvSpPr>
          <p:cNvPr id="7" name="PlaceHolder 6"/>
          <p:cNvSpPr>
            <a:spLocks noGrp="1"/>
          </p:cNvSpPr>
          <p:nvPr>
            <p:ph type="dt" idx="6"/>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7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 name="PlaceHolder 6"/>
          <p:cNvSpPr>
            <a:spLocks noGrp="1"/>
          </p:cNvSpPr>
          <p:nvPr>
            <p:ph type="ftr" idx="4"/>
          </p:nvPr>
        </p:nvSpPr>
        <p:spPr/>
        <p:txBody>
          <a:bodyPr/>
          <a:lstStyle/>
          <a:p>
            <a:r>
              <a:t>Footer</a:t>
            </a:r>
          </a:p>
        </p:txBody>
      </p:sp>
      <p:sp>
        <p:nvSpPr>
          <p:cNvPr id="8" name="PlaceHolder 7"/>
          <p:cNvSpPr>
            <a:spLocks noGrp="1"/>
          </p:cNvSpPr>
          <p:nvPr>
            <p:ph type="sldNum" idx="5"/>
          </p:nvPr>
        </p:nvSpPr>
        <p:spPr/>
        <p:txBody>
          <a:bodyPr/>
          <a:lstStyle/>
          <a:p>
            <a:fld id="{607E2BDE-C7C0-4809-980A-A3F6C0CD5331}" type="slidenum">
              <a:t>‹N°›</a:t>
            </a:fld>
            <a:endParaRPr/>
          </a:p>
        </p:txBody>
      </p:sp>
      <p:sp>
        <p:nvSpPr>
          <p:cNvPr id="9" name="PlaceHolder 8"/>
          <p:cNvSpPr>
            <a:spLocks noGrp="1"/>
          </p:cNvSpPr>
          <p:nvPr>
            <p:ph type="dt" idx="6"/>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76"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7"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8"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79"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80"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81"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9" name="PlaceHolder 8"/>
          <p:cNvSpPr>
            <a:spLocks noGrp="1"/>
          </p:cNvSpPr>
          <p:nvPr>
            <p:ph type="ftr" idx="4"/>
          </p:nvPr>
        </p:nvSpPr>
        <p:spPr/>
        <p:txBody>
          <a:bodyPr/>
          <a:lstStyle/>
          <a:p>
            <a:r>
              <a:t>Footer</a:t>
            </a:r>
          </a:p>
        </p:txBody>
      </p:sp>
      <p:sp>
        <p:nvSpPr>
          <p:cNvPr id="10" name="PlaceHolder 9"/>
          <p:cNvSpPr>
            <a:spLocks noGrp="1"/>
          </p:cNvSpPr>
          <p:nvPr>
            <p:ph type="sldNum" idx="5"/>
          </p:nvPr>
        </p:nvSpPr>
        <p:spPr/>
        <p:txBody>
          <a:bodyPr/>
          <a:lstStyle/>
          <a:p>
            <a:fld id="{6975DA5A-F722-4B34-85FC-9C7E22BD9C91}" type="slidenum">
              <a:t>‹N°›</a:t>
            </a:fld>
            <a:endParaRPr/>
          </a:p>
        </p:txBody>
      </p:sp>
      <p:sp>
        <p:nvSpPr>
          <p:cNvPr id="11" name="PlaceHolder 10"/>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963E4E22-1552-4F8F-AE6F-F5FB4D93F26A}" type="slidenum">
              <a:t>‹N°›</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1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1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653C4027-7D7C-4A63-8597-7891313EE9B3}" type="slidenum">
              <a:t>‹N°›</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41860D54-71F2-417C-BA91-EE0D0DCE0341}" type="slidenum">
              <a:t>‹N°›</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fr-FR" sz="32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F524E2D6-9A79-4AE4-8E53-E528E272E95D}" type="slidenum">
              <a:t>‹N°›</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1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1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1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04C6521C-1AF6-43D1-992E-BBF317A73D87}"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1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2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2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25A731AF-9C09-42E4-8DA0-FFE8BF9DA130}"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2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2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2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03AEC5F1-3F81-4C1A-B25C-699BCB977382}"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5" name="PlaceHolder 1"/>
          <p:cNvSpPr>
            <a:spLocks noGrp="1"/>
          </p:cNvSpPr>
          <p:nvPr>
            <p:ph type="ftr" idx="1"/>
          </p:nvPr>
        </p:nvSpPr>
        <p:spPr>
          <a:xfrm>
            <a:off x="3124080" y="6245280"/>
            <a:ext cx="2893320" cy="474120"/>
          </a:xfrm>
          <a:prstGeom prst="rect">
            <a:avLst/>
          </a:prstGeom>
          <a:noFill/>
          <a:ln w="0">
            <a:noFill/>
          </a:ln>
        </p:spPr>
        <p:txBody>
          <a:bodyPr lIns="90000" tIns="45000" rIns="90000" bIns="45000" numCol="1" spcCol="0" anchor="t">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 </a:t>
            </a:r>
          </a:p>
        </p:txBody>
      </p:sp>
      <p:sp>
        <p:nvSpPr>
          <p:cNvPr id="6" name="PlaceHolder 2"/>
          <p:cNvSpPr>
            <a:spLocks noGrp="1"/>
          </p:cNvSpPr>
          <p:nvPr>
            <p:ph type="sldNum" idx="2"/>
          </p:nvPr>
        </p:nvSpPr>
        <p:spPr>
          <a:xfrm>
            <a:off x="6553080" y="6245280"/>
            <a:ext cx="2131560" cy="474120"/>
          </a:xfrm>
          <a:prstGeom prst="rect">
            <a:avLst/>
          </a:prstGeom>
          <a:noFill/>
          <a:ln w="0">
            <a:noFill/>
          </a:ln>
        </p:spPr>
        <p:txBody>
          <a:bodyPr lIns="90000" tIns="45000" rIns="90000" bIns="45000" numCol="1" spcCol="0" anchor="t">
            <a:noAutofit/>
          </a:bodyPr>
          <a:lstStyle>
            <a:lvl1pPr indent="0" algn="r">
              <a:lnSpc>
                <a:spcPct val="100000"/>
              </a:lnSpc>
              <a:buNone/>
              <a:tabLst>
                <a:tab pos="0" algn="l"/>
              </a:tabLst>
              <a:defRPr lang="fr-FR" sz="1400" b="0" strike="noStrike" spc="-1">
                <a:solidFill>
                  <a:srgbClr val="000000"/>
                </a:solidFill>
                <a:latin typeface="Arial"/>
                <a:ea typeface="MS PGothic"/>
              </a:defRPr>
            </a:lvl1pPr>
          </a:lstStyle>
          <a:p>
            <a:pPr indent="0" algn="r">
              <a:lnSpc>
                <a:spcPct val="100000"/>
              </a:lnSpc>
              <a:buNone/>
              <a:tabLst>
                <a:tab pos="0" algn="l"/>
              </a:tabLst>
            </a:pPr>
            <a:fld id="{AED631CA-233E-475A-B340-62D156ADA7FD}" type="slidenum">
              <a:rPr lang="fr-FR" sz="1400" b="0" strike="noStrike" spc="-1">
                <a:solidFill>
                  <a:srgbClr val="000000"/>
                </a:solidFill>
                <a:latin typeface="Arial"/>
                <a:ea typeface="MS PGothic"/>
              </a:rPr>
              <a:t>‹N°›</a:t>
            </a:fld>
            <a:endParaRPr lang="fr-FR" sz="1400" b="0" strike="noStrike" spc="-1">
              <a:solidFill>
                <a:srgbClr val="000000"/>
              </a:solidFill>
              <a:latin typeface="Times New Roman"/>
            </a:endParaRPr>
          </a:p>
        </p:txBody>
      </p:sp>
      <p:sp>
        <p:nvSpPr>
          <p:cNvPr id="2" name="PlaceHolder 3"/>
          <p:cNvSpPr>
            <a:spLocks noGrp="1"/>
          </p:cNvSpPr>
          <p:nvPr>
            <p:ph type="dt" idx="3"/>
          </p:nvPr>
        </p:nvSpPr>
        <p:spPr>
          <a:xfrm>
            <a:off x="457200" y="6245280"/>
            <a:ext cx="2131560" cy="474120"/>
          </a:xfrm>
          <a:prstGeom prst="rect">
            <a:avLst/>
          </a:prstGeom>
          <a:noFill/>
          <a:ln w="0">
            <a:noFill/>
          </a:ln>
        </p:spPr>
        <p:txBody>
          <a:bodyPr lIns="90000" tIns="45000" rIns="90000" bIns="45000" numCol="1" spcCol="0" anchor="t">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 </a:t>
            </a:r>
          </a:p>
        </p:txBody>
      </p:sp>
      <p:sp>
        <p:nvSpPr>
          <p:cNvPr id="3" name="PlaceHolder 4"/>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r>
              <a:rPr lang="fr-FR" sz="4400" b="0" strike="noStrike" spc="-1">
                <a:solidFill>
                  <a:srgbClr val="000000"/>
                </a:solidFill>
                <a:latin typeface="Arial"/>
              </a:rPr>
              <a:t>Cliquez pour éditer le format du texte-titre</a:t>
            </a:r>
          </a:p>
        </p:txBody>
      </p:sp>
      <p:sp>
        <p:nvSpPr>
          <p:cNvPr id="4" name="PlaceHolder 5"/>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32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41" name="PlaceHolder 1"/>
          <p:cNvSpPr>
            <a:spLocks noGrp="1"/>
          </p:cNvSpPr>
          <p:nvPr>
            <p:ph type="ftr" idx="4"/>
          </p:nvPr>
        </p:nvSpPr>
        <p:spPr>
          <a:xfrm>
            <a:off x="3124080" y="6245280"/>
            <a:ext cx="2893320" cy="474120"/>
          </a:xfrm>
          <a:prstGeom prst="rect">
            <a:avLst/>
          </a:prstGeom>
          <a:noFill/>
          <a:ln w="0">
            <a:noFill/>
          </a:ln>
        </p:spPr>
        <p:txBody>
          <a:bodyPr lIns="90000" tIns="45000" rIns="90000" bIns="45000" numCol="1" spcCol="0" anchor="t">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42" name="PlaceHolder 2"/>
          <p:cNvSpPr>
            <a:spLocks noGrp="1"/>
          </p:cNvSpPr>
          <p:nvPr>
            <p:ph type="sldNum" idx="5"/>
          </p:nvPr>
        </p:nvSpPr>
        <p:spPr>
          <a:xfrm>
            <a:off x="6553080" y="6245280"/>
            <a:ext cx="2131560" cy="474120"/>
          </a:xfrm>
          <a:prstGeom prst="rect">
            <a:avLst/>
          </a:prstGeom>
          <a:noFill/>
          <a:ln w="0">
            <a:noFill/>
          </a:ln>
        </p:spPr>
        <p:txBody>
          <a:bodyPr lIns="90000" tIns="45000" rIns="90000" bIns="45000" numCol="1" spcCol="0" anchor="t">
            <a:noAutofit/>
          </a:bodyPr>
          <a:lstStyle>
            <a:lvl1pPr indent="0" algn="r">
              <a:lnSpc>
                <a:spcPct val="100000"/>
              </a:lnSpc>
              <a:buNone/>
              <a:tabLst>
                <a:tab pos="0" algn="l"/>
              </a:tabLst>
              <a:defRPr lang="fr-FR" sz="1400" b="0" strike="noStrike" spc="-1">
                <a:solidFill>
                  <a:srgbClr val="000000"/>
                </a:solidFill>
                <a:latin typeface="Arial"/>
                <a:ea typeface="MS PGothic"/>
              </a:defRPr>
            </a:lvl1pPr>
          </a:lstStyle>
          <a:p>
            <a:pPr indent="0" algn="r">
              <a:lnSpc>
                <a:spcPct val="100000"/>
              </a:lnSpc>
              <a:buNone/>
              <a:tabLst>
                <a:tab pos="0" algn="l"/>
              </a:tabLst>
            </a:pPr>
            <a:fld id="{A789C571-4CAA-4C08-81E1-566A2460097F}" type="slidenum">
              <a:rPr lang="fr-FR" sz="1400" b="0" strike="noStrike" spc="-1">
                <a:solidFill>
                  <a:srgbClr val="000000"/>
                </a:solidFill>
                <a:latin typeface="Arial"/>
                <a:ea typeface="MS PGothic"/>
              </a:rPr>
              <a:t>‹N°›</a:t>
            </a:fld>
            <a:endParaRPr lang="fr-FR" sz="1400" b="0" strike="noStrike" spc="-1">
              <a:solidFill>
                <a:srgbClr val="000000"/>
              </a:solidFill>
              <a:latin typeface="Times New Roman"/>
            </a:endParaRPr>
          </a:p>
        </p:txBody>
      </p:sp>
      <p:sp>
        <p:nvSpPr>
          <p:cNvPr id="43" name="PlaceHolder 3"/>
          <p:cNvSpPr>
            <a:spLocks noGrp="1"/>
          </p:cNvSpPr>
          <p:nvPr>
            <p:ph type="dt" idx="6"/>
          </p:nvPr>
        </p:nvSpPr>
        <p:spPr>
          <a:xfrm>
            <a:off x="457200" y="6245280"/>
            <a:ext cx="2131560" cy="474120"/>
          </a:xfrm>
          <a:prstGeom prst="rect">
            <a:avLst/>
          </a:prstGeom>
          <a:noFill/>
          <a:ln w="0">
            <a:noFill/>
          </a:ln>
        </p:spPr>
        <p:txBody>
          <a:bodyPr lIns="90000" tIns="45000" rIns="90000" bIns="45000" numCol="1" spcCol="0" anchor="t">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
        <p:nvSpPr>
          <p:cNvPr id="44" name="PlaceHolder 4"/>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r>
              <a:rPr lang="fr-FR" sz="4400" b="0" strike="noStrike" spc="-1">
                <a:solidFill>
                  <a:srgbClr val="000000"/>
                </a:solidFill>
                <a:latin typeface="Arial"/>
              </a:rPr>
              <a:t>Cliquez pour éditer le format du texte-titre</a:t>
            </a:r>
          </a:p>
        </p:txBody>
      </p:sp>
      <p:sp>
        <p:nvSpPr>
          <p:cNvPr id="45" name="PlaceHolder 5"/>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32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consultation-publique-rn164-guerledan.fr/" TargetMode="External"/><Relationship Id="rId2" Type="http://schemas.openxmlformats.org/officeDocument/2006/relationships/hyperlink" Target="mailto:contact@RN164-guerledan.fr"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Google Shape;149;p 1"/>
          <p:cNvPicPr/>
          <p:nvPr/>
        </p:nvPicPr>
        <p:blipFill>
          <a:blip r:embed="rId2"/>
          <a:stretch/>
        </p:blipFill>
        <p:spPr>
          <a:xfrm>
            <a:off x="3960000" y="900000"/>
            <a:ext cx="959040" cy="883800"/>
          </a:xfrm>
          <a:prstGeom prst="rect">
            <a:avLst/>
          </a:prstGeom>
          <a:ln w="0">
            <a:noFill/>
          </a:ln>
        </p:spPr>
      </p:pic>
      <p:sp>
        <p:nvSpPr>
          <p:cNvPr id="83" name="Rectangle 82"/>
          <p:cNvSpPr/>
          <p:nvPr/>
        </p:nvSpPr>
        <p:spPr>
          <a:xfrm>
            <a:off x="387360" y="1980000"/>
            <a:ext cx="8387280" cy="1979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pPr>
            <a:r>
              <a:rPr lang="fr-FR" sz="2400" b="1" strike="noStrike" spc="-1" dirty="0">
                <a:solidFill>
                  <a:srgbClr val="226292"/>
                </a:solidFill>
                <a:latin typeface="Arial"/>
                <a:ea typeface="Arial"/>
              </a:rPr>
              <a:t>La réforme de l’autorisation environnementale </a:t>
            </a:r>
            <a:endParaRPr lang="fr-FR" sz="2400" b="0" strike="noStrike" spc="-1" dirty="0">
              <a:solidFill>
                <a:srgbClr val="000000"/>
              </a:solidFill>
              <a:latin typeface="Arial"/>
            </a:endParaRPr>
          </a:p>
          <a:p>
            <a:pPr algn="ctr">
              <a:lnSpc>
                <a:spcPct val="100000"/>
              </a:lnSpc>
            </a:pPr>
            <a:r>
              <a:rPr lang="fr-FR" sz="2400" b="1" strike="noStrike" spc="-1" dirty="0">
                <a:solidFill>
                  <a:srgbClr val="226292"/>
                </a:solidFill>
                <a:latin typeface="Arial"/>
                <a:ea typeface="Arial"/>
              </a:rPr>
              <a:t>en application de la loi relative à l’industrie verte </a:t>
            </a:r>
            <a:endParaRPr lang="fr-FR" sz="2400" b="0" strike="noStrike" spc="-1" dirty="0">
              <a:solidFill>
                <a:srgbClr val="000000"/>
              </a:solidFill>
              <a:latin typeface="Arial"/>
            </a:endParaRPr>
          </a:p>
          <a:p>
            <a:pPr algn="ctr">
              <a:lnSpc>
                <a:spcPct val="100000"/>
              </a:lnSpc>
            </a:pPr>
            <a:endParaRPr lang="fr-FR" sz="2400" b="0" strike="noStrike" spc="-1" dirty="0">
              <a:solidFill>
                <a:srgbClr val="000000"/>
              </a:solidFill>
              <a:latin typeface="Arial"/>
            </a:endParaRPr>
          </a:p>
          <a:p>
            <a:pPr algn="ctr">
              <a:lnSpc>
                <a:spcPct val="100000"/>
              </a:lnSpc>
            </a:pPr>
            <a:r>
              <a:rPr lang="fr-FR" sz="2600" b="1" strike="noStrike" spc="-1" dirty="0">
                <a:solidFill>
                  <a:srgbClr val="226292"/>
                </a:solidFill>
                <a:latin typeface="Arial"/>
                <a:ea typeface="Arial"/>
              </a:rPr>
              <a:t>La nouvelle procédure de </a:t>
            </a:r>
            <a:endParaRPr lang="fr-FR" sz="2600" b="0" strike="noStrike" spc="-1" dirty="0">
              <a:solidFill>
                <a:srgbClr val="000000"/>
              </a:solidFill>
              <a:latin typeface="Arial"/>
            </a:endParaRPr>
          </a:p>
          <a:p>
            <a:pPr algn="ctr">
              <a:lnSpc>
                <a:spcPct val="100000"/>
              </a:lnSpc>
            </a:pPr>
            <a:r>
              <a:rPr lang="fr-FR" sz="2600" b="1" strike="noStrike" spc="-1" dirty="0">
                <a:solidFill>
                  <a:srgbClr val="226292"/>
                </a:solidFill>
                <a:latin typeface="Arial"/>
                <a:ea typeface="Arial"/>
              </a:rPr>
              <a:t>« consultation publique parallélisée »</a:t>
            </a:r>
            <a:endParaRPr lang="fr-FR" sz="2600" b="0" strike="noStrike" spc="-1" dirty="0">
              <a:solidFill>
                <a:srgbClr val="000000"/>
              </a:solidFill>
              <a:latin typeface="Arial"/>
            </a:endParaRPr>
          </a:p>
          <a:p>
            <a:pPr algn="ctr">
              <a:lnSpc>
                <a:spcPct val="100000"/>
              </a:lnSpc>
            </a:pPr>
            <a:endParaRPr lang="fr-FR" sz="2400" b="0" strike="noStrike" spc="-1" dirty="0">
              <a:solidFill>
                <a:srgbClr val="000000"/>
              </a:solidFill>
              <a:latin typeface="Arial"/>
            </a:endParaRPr>
          </a:p>
          <a:p>
            <a:pPr algn="ctr">
              <a:lnSpc>
                <a:spcPct val="100000"/>
              </a:lnSpc>
            </a:pPr>
            <a:endParaRPr lang="fr-FR" sz="2400" b="0" strike="noStrike" spc="-1" dirty="0">
              <a:solidFill>
                <a:srgbClr val="000000"/>
              </a:solidFill>
              <a:latin typeface="Arial"/>
            </a:endParaRPr>
          </a:p>
          <a:p>
            <a:pPr algn="ctr">
              <a:lnSpc>
                <a:spcPct val="100000"/>
              </a:lnSpc>
            </a:pPr>
            <a:r>
              <a:rPr lang="fr-FR" sz="2400" b="1" strike="noStrike" spc="-1" dirty="0">
                <a:solidFill>
                  <a:srgbClr val="226292"/>
                </a:solidFill>
                <a:latin typeface="Arial"/>
                <a:ea typeface="Arial"/>
              </a:rPr>
              <a:t>Projet d’aménagement (mise en 2x2 voies) de la RN164</a:t>
            </a:r>
            <a:endParaRPr lang="fr-FR" sz="2400" b="0" strike="noStrike" spc="-1" dirty="0">
              <a:solidFill>
                <a:srgbClr val="000000"/>
              </a:solidFill>
              <a:latin typeface="Arial"/>
            </a:endParaRPr>
          </a:p>
          <a:p>
            <a:pPr algn="ctr">
              <a:lnSpc>
                <a:spcPct val="100000"/>
              </a:lnSpc>
            </a:pPr>
            <a:endParaRPr lang="fr-FR" sz="2400" b="0" strike="noStrike" spc="-1" dirty="0">
              <a:solidFill>
                <a:srgbClr val="000000"/>
              </a:solidFill>
              <a:latin typeface="Arial"/>
            </a:endParaRPr>
          </a:p>
          <a:p>
            <a:pPr algn="ctr">
              <a:lnSpc>
                <a:spcPct val="100000"/>
              </a:lnSpc>
            </a:pPr>
            <a:r>
              <a:rPr lang="fr-FR" sz="2400" b="1" strike="noStrike" spc="-1" dirty="0">
                <a:solidFill>
                  <a:srgbClr val="226292"/>
                </a:solidFill>
                <a:latin typeface="Arial"/>
                <a:ea typeface="Arial"/>
              </a:rPr>
              <a:t>Section Guerlédan sur les communes </a:t>
            </a:r>
            <a:endParaRPr lang="fr-FR" sz="2400" b="0" strike="noStrike" spc="-1" dirty="0">
              <a:solidFill>
                <a:srgbClr val="000000"/>
              </a:solidFill>
              <a:latin typeface="Arial"/>
            </a:endParaRPr>
          </a:p>
          <a:p>
            <a:pPr algn="ctr">
              <a:lnSpc>
                <a:spcPct val="100000"/>
              </a:lnSpc>
            </a:pPr>
            <a:r>
              <a:rPr lang="fr-FR" sz="2400" b="1" strike="noStrike" spc="-1" dirty="0">
                <a:solidFill>
                  <a:srgbClr val="226292"/>
                </a:solidFill>
                <a:latin typeface="Arial"/>
                <a:ea typeface="Arial"/>
              </a:rPr>
              <a:t>de </a:t>
            </a:r>
            <a:r>
              <a:rPr lang="fr-FR" sz="2400" b="1" strike="noStrike" spc="-1" dirty="0" err="1">
                <a:solidFill>
                  <a:srgbClr val="226292"/>
                </a:solidFill>
                <a:latin typeface="Arial"/>
                <a:ea typeface="Arial"/>
              </a:rPr>
              <a:t>Caurel</a:t>
            </a:r>
            <a:r>
              <a:rPr lang="fr-FR" sz="2400" b="1" strike="noStrike" spc="-1" dirty="0">
                <a:solidFill>
                  <a:srgbClr val="226292"/>
                </a:solidFill>
                <a:latin typeface="Arial"/>
                <a:ea typeface="Arial"/>
              </a:rPr>
              <a:t>, Guerlédan et Saint-Caradec</a:t>
            </a:r>
            <a:endParaRPr lang="fr-FR" sz="2400" b="0" strike="noStrike" spc="-1" dirty="0">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p:cNvSpPr/>
          <p:nvPr/>
        </p:nvSpPr>
        <p:spPr>
          <a:xfrm>
            <a:off x="531720" y="1440000"/>
            <a:ext cx="8458200" cy="6007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fr-FR" sz="1650" b="0" strike="noStrike" spc="-1" dirty="0">
              <a:solidFill>
                <a:srgbClr val="000000"/>
              </a:solidFill>
              <a:latin typeface="Arial"/>
            </a:endParaRPr>
          </a:p>
          <a:p>
            <a:pPr>
              <a:lnSpc>
                <a:spcPct val="100000"/>
              </a:lnSpc>
            </a:pPr>
            <a:endParaRPr lang="fr-FR" sz="1650" b="0" strike="noStrike" spc="-1" dirty="0">
              <a:solidFill>
                <a:srgbClr val="000000"/>
              </a:solidFill>
              <a:latin typeface="Arial"/>
            </a:endParaRPr>
          </a:p>
          <a:p>
            <a:pPr>
              <a:lnSpc>
                <a:spcPct val="100000"/>
              </a:lnSpc>
            </a:pPr>
            <a:endParaRPr lang="fr-FR" sz="1650" b="0" strike="noStrike" spc="-1" dirty="0">
              <a:solidFill>
                <a:srgbClr val="000000"/>
              </a:solidFill>
              <a:latin typeface="Arial"/>
            </a:endParaRPr>
          </a:p>
          <a:p>
            <a:pPr>
              <a:lnSpc>
                <a:spcPct val="100000"/>
              </a:lnSpc>
            </a:pPr>
            <a:r>
              <a:rPr lang="fr-FR" sz="1650" b="1" strike="noStrike" spc="-1" dirty="0">
                <a:solidFill>
                  <a:schemeClr val="dk1"/>
                </a:solidFill>
                <a:latin typeface="Arial"/>
                <a:ea typeface="Arial"/>
              </a:rPr>
              <a:t>La </a:t>
            </a:r>
            <a:r>
              <a:rPr lang="fr-FR" sz="1650" b="1" strike="noStrike" spc="-1" dirty="0">
                <a:solidFill>
                  <a:schemeClr val="dk1"/>
                </a:solidFill>
                <a:highlight>
                  <a:srgbClr val="00FF00"/>
                </a:highlight>
                <a:latin typeface="Arial"/>
                <a:ea typeface="Arial"/>
              </a:rPr>
              <a:t>loi “Industrie verte”</a:t>
            </a:r>
            <a:r>
              <a:rPr lang="fr-FR" sz="1650" b="0" strike="noStrike" spc="-1" dirty="0">
                <a:solidFill>
                  <a:schemeClr val="dk1"/>
                </a:solidFill>
                <a:latin typeface="Arial"/>
                <a:ea typeface="Arial"/>
              </a:rPr>
              <a:t> promulguée le 23 octobre 2023, porte l'ambition </a:t>
            </a:r>
            <a:endParaRPr lang="fr-FR" sz="1650" b="0" strike="noStrike" spc="-1" dirty="0">
              <a:solidFill>
                <a:srgbClr val="000000"/>
              </a:solidFill>
              <a:latin typeface="Arial"/>
            </a:endParaRPr>
          </a:p>
          <a:p>
            <a:pPr>
              <a:lnSpc>
                <a:spcPct val="100000"/>
              </a:lnSpc>
            </a:pPr>
            <a:endParaRPr lang="fr-FR" sz="1650" b="0" strike="noStrike" spc="-1" dirty="0">
              <a:solidFill>
                <a:srgbClr val="000000"/>
              </a:solidFill>
              <a:latin typeface="Arial"/>
            </a:endParaRPr>
          </a:p>
          <a:p>
            <a:pPr>
              <a:lnSpc>
                <a:spcPct val="100000"/>
              </a:lnSpc>
            </a:pPr>
            <a:r>
              <a:rPr lang="fr-FR" sz="1650" b="0" i="1" strike="noStrike" spc="-1" dirty="0">
                <a:solidFill>
                  <a:schemeClr val="dk1"/>
                </a:solidFill>
                <a:latin typeface="Arial"/>
                <a:ea typeface="Arial"/>
              </a:rPr>
              <a:t>“ d’accélérer les procédures administratives d’instructions en parallélisant la participation du public et l’instruction pour les autorisations environnementales dans le but de faciliter la réindustrialisation du pays ».</a:t>
            </a:r>
          </a:p>
          <a:p>
            <a:pPr>
              <a:lnSpc>
                <a:spcPct val="100000"/>
              </a:lnSpc>
            </a:pPr>
            <a:endParaRPr lang="fr-FR" sz="1650" b="0" strike="noStrike" spc="-1" dirty="0">
              <a:solidFill>
                <a:srgbClr val="000000"/>
              </a:solidFill>
              <a:latin typeface="Arial"/>
            </a:endParaRPr>
          </a:p>
          <a:p>
            <a:pPr>
              <a:lnSpc>
                <a:spcPct val="100000"/>
              </a:lnSpc>
            </a:pPr>
            <a:endParaRPr lang="fr-FR" sz="1650" b="0" strike="noStrike" spc="-1" dirty="0">
              <a:solidFill>
                <a:srgbClr val="000000"/>
              </a:solidFill>
              <a:latin typeface="Arial"/>
            </a:endParaRPr>
          </a:p>
          <a:p>
            <a:pPr algn="just">
              <a:lnSpc>
                <a:spcPct val="90000"/>
              </a:lnSpc>
              <a:tabLst>
                <a:tab pos="0" algn="l"/>
              </a:tabLst>
            </a:pPr>
            <a:r>
              <a:rPr lang="fr-FR" sz="1650" b="1" strike="noStrike" spc="-1" dirty="0">
                <a:solidFill>
                  <a:schemeClr val="dk1"/>
                </a:solidFill>
                <a:latin typeface="Arial"/>
                <a:ea typeface="Arial"/>
              </a:rPr>
              <a:t>- Le cadre réglementaire</a:t>
            </a:r>
            <a:r>
              <a:rPr lang="fr-FR" sz="1650" b="0" strike="noStrike" spc="-1" dirty="0">
                <a:solidFill>
                  <a:schemeClr val="dk1"/>
                </a:solidFill>
                <a:latin typeface="Arial"/>
                <a:ea typeface="Arial"/>
              </a:rPr>
              <a:t> applicable à la consultation parallélisée est décrit aux articles    L.181-10-1 et R. 181-36 à R. 181-38 du code de l’environnement. </a:t>
            </a:r>
            <a:endParaRPr lang="fr-FR" sz="1650" b="0" strike="noStrike" spc="-1" dirty="0">
              <a:solidFill>
                <a:srgbClr val="000000"/>
              </a:solidFill>
              <a:latin typeface="Arial"/>
            </a:endParaRPr>
          </a:p>
          <a:p>
            <a:pPr algn="just">
              <a:lnSpc>
                <a:spcPct val="90000"/>
              </a:lnSpc>
              <a:tabLst>
                <a:tab pos="0" algn="l"/>
              </a:tabLst>
            </a:pPr>
            <a:endParaRPr lang="fr-FR" sz="1650" b="0" strike="noStrike" spc="-1" dirty="0">
              <a:solidFill>
                <a:srgbClr val="000000"/>
              </a:solidFill>
              <a:latin typeface="Arial"/>
            </a:endParaRPr>
          </a:p>
          <a:p>
            <a:pPr algn="just">
              <a:lnSpc>
                <a:spcPct val="90000"/>
              </a:lnSpc>
              <a:tabLst>
                <a:tab pos="0" algn="l"/>
              </a:tabLst>
            </a:pPr>
            <a:r>
              <a:rPr lang="fr-FR" sz="1650" b="0" strike="noStrike" spc="-1" dirty="0">
                <a:solidFill>
                  <a:schemeClr val="dk1"/>
                </a:solidFill>
                <a:latin typeface="Arial"/>
                <a:ea typeface="Arial"/>
              </a:rPr>
              <a:t>Les modalités de participation du public reprennent pour partie les conditions de la participation du public par voie électronique (</a:t>
            </a:r>
            <a:r>
              <a:rPr lang="fr-FR" sz="1650" b="0" strike="noStrike" spc="-1" dirty="0">
                <a:solidFill>
                  <a:schemeClr val="dk1"/>
                </a:solidFill>
                <a:highlight>
                  <a:srgbClr val="FFFFFF"/>
                </a:highlight>
                <a:latin typeface="Arial"/>
                <a:ea typeface="Arial"/>
              </a:rPr>
              <a:t>PPVE) et celles de l’enquête publique avec un commissaire enquêteur ou une commission d’enquête</a:t>
            </a:r>
            <a:endParaRPr lang="fr-FR" sz="1650" b="0" strike="noStrike" spc="-1" dirty="0">
              <a:solidFill>
                <a:srgbClr val="000000"/>
              </a:solidFill>
              <a:latin typeface="Arial"/>
            </a:endParaRPr>
          </a:p>
          <a:p>
            <a:pPr marL="1028880">
              <a:lnSpc>
                <a:spcPct val="100000"/>
              </a:lnSpc>
              <a:tabLst>
                <a:tab pos="0" algn="l"/>
              </a:tabLst>
            </a:pPr>
            <a:endParaRPr lang="fr-FR" sz="1800" b="0" strike="noStrike" spc="-1" dirty="0">
              <a:solidFill>
                <a:srgbClr val="000000"/>
              </a:solidFill>
              <a:latin typeface="Arial"/>
            </a:endParaRPr>
          </a:p>
          <a:p>
            <a:pPr marL="1028880" algn="just">
              <a:lnSpc>
                <a:spcPct val="100000"/>
              </a:lnSpc>
              <a:tabLst>
                <a:tab pos="0" algn="l"/>
              </a:tabLst>
            </a:pPr>
            <a:endParaRPr lang="fr-FR" sz="1650" b="0" strike="noStrike" spc="-1" dirty="0">
              <a:solidFill>
                <a:srgbClr val="000000"/>
              </a:solidFill>
              <a:latin typeface="Arial"/>
            </a:endParaRPr>
          </a:p>
        </p:txBody>
      </p:sp>
      <p:sp>
        <p:nvSpPr>
          <p:cNvPr id="85" name="Rectangle 84"/>
          <p:cNvSpPr/>
          <p:nvPr/>
        </p:nvSpPr>
        <p:spPr>
          <a:xfrm>
            <a:off x="3563640" y="986400"/>
            <a:ext cx="1114560" cy="451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fr-FR" sz="2400" b="0" strike="noStrike" spc="-1">
              <a:solidFill>
                <a:srgbClr val="000000"/>
              </a:solidFill>
              <a:latin typeface="Arial"/>
            </a:endParaRPr>
          </a:p>
          <a:p>
            <a:pPr>
              <a:lnSpc>
                <a:spcPct val="100000"/>
              </a:lnSpc>
            </a:pPr>
            <a:r>
              <a:rPr lang="fr-FR" sz="2400" b="1" strike="noStrike" spc="-1">
                <a:solidFill>
                  <a:srgbClr val="990000"/>
                </a:solidFill>
                <a:latin typeface="Arial"/>
                <a:ea typeface="Arial"/>
              </a:rPr>
              <a:t>La loi </a:t>
            </a:r>
            <a:endParaRPr lang="fr-FR" sz="2400" b="0" strike="noStrike" spc="-1">
              <a:solidFill>
                <a:srgbClr val="000000"/>
              </a:solidFill>
              <a:latin typeface="Arial"/>
            </a:endParaRPr>
          </a:p>
          <a:p>
            <a:pPr>
              <a:lnSpc>
                <a:spcPct val="100000"/>
              </a:lnSpc>
            </a:pPr>
            <a:endParaRPr lang="fr-FR" sz="2400" b="0" strike="noStrike" spc="-1">
              <a:solidFill>
                <a:srgbClr val="000000"/>
              </a:solidFill>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a:xfrm>
            <a:off x="1420560" y="900000"/>
            <a:ext cx="6317640" cy="2736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250" b="1" strike="noStrike" spc="-1">
                <a:solidFill>
                  <a:srgbClr val="990000"/>
                </a:solidFill>
                <a:latin typeface="Arial"/>
                <a:ea typeface="Arial"/>
              </a:rPr>
              <a:t>La nouvelle procédure de consultation</a:t>
            </a:r>
            <a:endParaRPr lang="fr-FR" sz="2250" b="0" strike="noStrike" spc="-1">
              <a:solidFill>
                <a:srgbClr val="000000"/>
              </a:solidFill>
              <a:latin typeface="Arial"/>
            </a:endParaRPr>
          </a:p>
          <a:p>
            <a:pPr>
              <a:lnSpc>
                <a:spcPct val="100000"/>
              </a:lnSpc>
            </a:pPr>
            <a:endParaRPr lang="fr-FR" sz="520" b="0" strike="noStrike" spc="-1">
              <a:solidFill>
                <a:srgbClr val="000000"/>
              </a:solidFill>
              <a:latin typeface="Arial"/>
            </a:endParaRPr>
          </a:p>
          <a:p>
            <a:pPr>
              <a:lnSpc>
                <a:spcPct val="100000"/>
              </a:lnSpc>
            </a:pPr>
            <a:r>
              <a:rPr lang="fr-FR" sz="1870" b="1" strike="noStrike" spc="-1">
                <a:solidFill>
                  <a:schemeClr val="dk1"/>
                </a:solidFill>
                <a:latin typeface="Arial"/>
                <a:ea typeface="Arial"/>
              </a:rPr>
              <a:t>Date d’effet: </a:t>
            </a:r>
            <a:r>
              <a:rPr lang="fr-FR" sz="1650" b="0" strike="noStrike" spc="-1">
                <a:solidFill>
                  <a:schemeClr val="dk1"/>
                </a:solidFill>
                <a:latin typeface="Arial"/>
                <a:ea typeface="Arial"/>
              </a:rPr>
              <a:t> dossiers déposés à compter du 22 octobre 2024.  </a:t>
            </a:r>
            <a:endParaRPr lang="fr-FR" sz="1650" b="0" strike="noStrike" spc="-1">
              <a:solidFill>
                <a:srgbClr val="000000"/>
              </a:solidFill>
              <a:latin typeface="Arial"/>
            </a:endParaRPr>
          </a:p>
          <a:p>
            <a:pPr>
              <a:lnSpc>
                <a:spcPct val="100000"/>
              </a:lnSpc>
            </a:pPr>
            <a:endParaRPr lang="fr-FR" sz="600" b="0" strike="noStrike" spc="-1">
              <a:solidFill>
                <a:srgbClr val="000000"/>
              </a:solidFill>
              <a:latin typeface="Arial"/>
            </a:endParaRPr>
          </a:p>
          <a:p>
            <a:pPr>
              <a:lnSpc>
                <a:spcPct val="100000"/>
              </a:lnSpc>
            </a:pPr>
            <a:r>
              <a:rPr lang="fr-FR" sz="1870" b="1" strike="noStrike" spc="-1">
                <a:solidFill>
                  <a:schemeClr val="dk1"/>
                </a:solidFill>
                <a:latin typeface="Arial"/>
                <a:ea typeface="Arial"/>
              </a:rPr>
              <a:t>La méthode: </a:t>
            </a:r>
            <a:r>
              <a:rPr lang="fr-FR" sz="1870" b="1" strike="noStrike" spc="-1">
                <a:solidFill>
                  <a:schemeClr val="dk1"/>
                </a:solidFill>
                <a:highlight>
                  <a:srgbClr val="00FF00"/>
                </a:highlight>
                <a:latin typeface="Arial"/>
                <a:ea typeface="Arial"/>
              </a:rPr>
              <a:t>une consultation “parallélisée”</a:t>
            </a:r>
            <a:endParaRPr lang="fr-FR" sz="1870" b="0" strike="noStrike" spc="-1">
              <a:solidFill>
                <a:srgbClr val="000000"/>
              </a:solidFill>
              <a:latin typeface="Arial"/>
            </a:endParaRPr>
          </a:p>
        </p:txBody>
      </p:sp>
      <p:sp>
        <p:nvSpPr>
          <p:cNvPr id="87" name="Rectangle 86"/>
          <p:cNvSpPr/>
          <p:nvPr/>
        </p:nvSpPr>
        <p:spPr>
          <a:xfrm>
            <a:off x="360000" y="2096280"/>
            <a:ext cx="8278200" cy="4402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a:lnSpc>
                <a:spcPct val="100000"/>
              </a:lnSpc>
            </a:pPr>
            <a:endParaRPr lang="fr-FR" sz="1650" b="0" strike="noStrike" spc="-1" dirty="0">
              <a:solidFill>
                <a:srgbClr val="000000"/>
              </a:solidFill>
              <a:latin typeface="Arial"/>
            </a:endParaRPr>
          </a:p>
          <a:p>
            <a:pPr algn="just">
              <a:lnSpc>
                <a:spcPct val="100000"/>
              </a:lnSpc>
            </a:pPr>
            <a:r>
              <a:rPr lang="fr-FR" sz="1650" b="0" strike="noStrike" spc="-1" dirty="0">
                <a:solidFill>
                  <a:schemeClr val="dk1"/>
                </a:solidFill>
                <a:latin typeface="Arial"/>
                <a:ea typeface="Arial"/>
              </a:rPr>
              <a:t>La loi “industrie verte” a créé une nouvelle procédure de participation du public avant délivrance d’une autorisation environnementale                       </a:t>
            </a:r>
            <a:endParaRPr lang="fr-FR" sz="1650" b="0" strike="noStrike" spc="-1" dirty="0">
              <a:solidFill>
                <a:srgbClr val="000000"/>
              </a:solidFill>
              <a:latin typeface="Arial"/>
            </a:endParaRPr>
          </a:p>
          <a:p>
            <a:pPr algn="just">
              <a:lnSpc>
                <a:spcPct val="100000"/>
              </a:lnSpc>
            </a:pPr>
            <a:endParaRPr lang="fr-FR" sz="1650" b="0" strike="noStrike" spc="-1" dirty="0">
              <a:solidFill>
                <a:srgbClr val="000000"/>
              </a:solidFill>
              <a:latin typeface="Arial"/>
            </a:endParaRPr>
          </a:p>
          <a:p>
            <a:pPr algn="just">
              <a:lnSpc>
                <a:spcPct val="100000"/>
              </a:lnSpc>
            </a:pPr>
            <a:r>
              <a:rPr lang="fr-FR" sz="1650" b="0" strike="noStrike" spc="-1" dirty="0">
                <a:solidFill>
                  <a:schemeClr val="dk1"/>
                </a:solidFill>
                <a:latin typeface="Wingdings"/>
                <a:ea typeface="Arial"/>
              </a:rPr>
              <a:t></a:t>
            </a:r>
            <a:r>
              <a:rPr lang="fr-FR" sz="1650" b="0" strike="noStrike" spc="-1" dirty="0">
                <a:solidFill>
                  <a:schemeClr val="dk1"/>
                </a:solidFill>
                <a:latin typeface="Arial"/>
                <a:ea typeface="Arial"/>
              </a:rPr>
              <a:t> L</a:t>
            </a:r>
            <a:r>
              <a:rPr lang="fr-FR" sz="1650" b="1" strike="noStrike" spc="-1" dirty="0">
                <a:solidFill>
                  <a:schemeClr val="dk1"/>
                </a:solidFill>
                <a:latin typeface="Arial"/>
                <a:ea typeface="Arial"/>
              </a:rPr>
              <a:t>a Consultation publique</a:t>
            </a:r>
            <a:r>
              <a:rPr lang="fr-FR" sz="1650" b="0" strike="noStrike" spc="-1" dirty="0">
                <a:solidFill>
                  <a:schemeClr val="dk1"/>
                </a:solidFill>
                <a:latin typeface="Arial"/>
                <a:ea typeface="Arial"/>
              </a:rPr>
              <a:t>, se déroulera en parallèle de l’instruction de la demande par les services de l’État.</a:t>
            </a:r>
            <a:endParaRPr lang="fr-FR" sz="1650" b="0" strike="noStrike" spc="-1" dirty="0">
              <a:solidFill>
                <a:srgbClr val="000000"/>
              </a:solidFill>
              <a:latin typeface="Arial"/>
            </a:endParaRPr>
          </a:p>
          <a:p>
            <a:pPr algn="just">
              <a:lnSpc>
                <a:spcPct val="100000"/>
              </a:lnSpc>
            </a:pPr>
            <a:endParaRPr lang="fr-FR" sz="1650" b="0" strike="noStrike" spc="-1" dirty="0">
              <a:solidFill>
                <a:srgbClr val="000000"/>
              </a:solidFill>
              <a:latin typeface="Arial"/>
            </a:endParaRPr>
          </a:p>
          <a:p>
            <a:pPr algn="just">
              <a:lnSpc>
                <a:spcPct val="100000"/>
              </a:lnSpc>
            </a:pPr>
            <a:r>
              <a:rPr lang="fr-FR" sz="1650" b="0" strike="noStrike" spc="-1" dirty="0">
                <a:solidFill>
                  <a:schemeClr val="dk1"/>
                </a:solidFill>
                <a:latin typeface="Arial"/>
                <a:ea typeface="Arial"/>
              </a:rPr>
              <a:t>Le public pourra s’exprimer durant les deux réunions publiques obligatoires, les deux permanences prévues par la commission d’enquête, par voie électronique (registre numérique, adresse courriel) par courrier ou sur le registre papier mis à sa disposition à la mairie.</a:t>
            </a:r>
            <a:endParaRPr lang="fr-FR" sz="1650" b="0" strike="noStrike" spc="-1" dirty="0">
              <a:solidFill>
                <a:srgbClr val="000000"/>
              </a:solidFill>
              <a:latin typeface="Arial"/>
            </a:endParaRPr>
          </a:p>
          <a:p>
            <a:pPr algn="just">
              <a:lnSpc>
                <a:spcPct val="100000"/>
              </a:lnSpc>
            </a:pPr>
            <a:endParaRPr lang="fr-FR" sz="1650" b="0" strike="noStrike" spc="-1" dirty="0">
              <a:solidFill>
                <a:srgbClr val="000000"/>
              </a:solidFill>
              <a:latin typeface="Arial"/>
            </a:endParaRPr>
          </a:p>
          <a:p>
            <a:pPr algn="just">
              <a:lnSpc>
                <a:spcPct val="100000"/>
              </a:lnSpc>
            </a:pPr>
            <a:r>
              <a:rPr lang="fr-FR" sz="1650" b="1" strike="noStrike" spc="-1" dirty="0">
                <a:solidFill>
                  <a:schemeClr val="dk1"/>
                </a:solidFill>
                <a:latin typeface="Arial"/>
                <a:ea typeface="Arial"/>
              </a:rPr>
              <a:t>En conséquence, pendant la consultation publique :</a:t>
            </a:r>
            <a:endParaRPr lang="fr-FR" sz="1650" b="0" strike="noStrike" spc="-1" dirty="0">
              <a:solidFill>
                <a:srgbClr val="000000"/>
              </a:solidFill>
              <a:latin typeface="Arial"/>
            </a:endParaRPr>
          </a:p>
          <a:p>
            <a:pPr algn="just">
              <a:lnSpc>
                <a:spcPct val="100000"/>
              </a:lnSpc>
            </a:pPr>
            <a:r>
              <a:rPr lang="fr-FR" sz="1650" b="0" strike="noStrike" spc="-1" dirty="0">
                <a:solidFill>
                  <a:schemeClr val="dk1"/>
                </a:solidFill>
                <a:latin typeface="Arial"/>
                <a:ea typeface="Arial"/>
              </a:rPr>
              <a:t>Le dossier initial de demande pourra être complété par les avis des services en charge de la protection de l’environnement ainsi que par les réponses du pétitionnaire aux observations du public. Les adaptations du projet ne modifiant pas son économie générale. </a:t>
            </a:r>
            <a:endParaRPr lang="fr-FR" sz="1650" b="0" strike="noStrike" spc="-1" dirty="0">
              <a:solidFill>
                <a:srgbClr val="000000"/>
              </a:solidFill>
              <a:latin typeface="Arial"/>
            </a:endParaRPr>
          </a:p>
          <a:p>
            <a:pPr algn="just">
              <a:lnSpc>
                <a:spcPct val="100000"/>
              </a:lnSpc>
            </a:pPr>
            <a:endParaRPr lang="fr-FR" sz="820" b="0" strike="noStrike" spc="-1" dirty="0">
              <a:solidFill>
                <a:srgbClr val="000000"/>
              </a:solidFill>
              <a:latin typeface="Arial"/>
            </a:endParaRPr>
          </a:p>
          <a:p>
            <a:pPr algn="just">
              <a:lnSpc>
                <a:spcPct val="100000"/>
              </a:lnSpc>
            </a:pPr>
            <a:endParaRPr lang="fr-FR" sz="1650" b="0" strike="noStrike" spc="-1" dirty="0">
              <a:solidFill>
                <a:srgbClr val="000000"/>
              </a:solidFill>
              <a:latin typeface="Arial"/>
            </a:endParaRPr>
          </a:p>
          <a:p>
            <a:pPr algn="just">
              <a:lnSpc>
                <a:spcPct val="100000"/>
              </a:lnSpc>
            </a:pPr>
            <a:endParaRPr lang="fr-FR" sz="1650" b="0" strike="noStrike" spc="-1" dirty="0">
              <a:solidFill>
                <a:srgbClr val="000000"/>
              </a:solidFill>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a:xfrm>
            <a:off x="1980000" y="1080000"/>
            <a:ext cx="5995080" cy="1294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2250" b="1" strike="noStrike" spc="-1">
                <a:solidFill>
                  <a:srgbClr val="990000"/>
                </a:solidFill>
                <a:latin typeface="Arial"/>
                <a:ea typeface="Arial"/>
              </a:rPr>
              <a:t>Les principales caractéristiques </a:t>
            </a:r>
            <a:endParaRPr lang="fr-FR" sz="2250" b="0" strike="noStrike" spc="-1">
              <a:solidFill>
                <a:srgbClr val="000000"/>
              </a:solidFill>
              <a:latin typeface="Arial"/>
            </a:endParaRPr>
          </a:p>
        </p:txBody>
      </p:sp>
      <p:sp>
        <p:nvSpPr>
          <p:cNvPr id="89" name="Rectangle 88"/>
          <p:cNvSpPr/>
          <p:nvPr/>
        </p:nvSpPr>
        <p:spPr>
          <a:xfrm>
            <a:off x="360000" y="1969920"/>
            <a:ext cx="8458200" cy="405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a:lnSpc>
                <a:spcPct val="100000"/>
              </a:lnSpc>
            </a:pPr>
            <a:r>
              <a:rPr lang="fr-FR" sz="1650" b="1" strike="noStrike" spc="-1">
                <a:solidFill>
                  <a:schemeClr val="dk1"/>
                </a:solidFill>
                <a:latin typeface="Arial"/>
                <a:ea typeface="Arial"/>
              </a:rPr>
              <a:t>La publicité. </a:t>
            </a:r>
            <a:endParaRPr lang="fr-FR" sz="1650" b="0" strike="noStrike" spc="-1">
              <a:solidFill>
                <a:srgbClr val="000000"/>
              </a:solidFill>
              <a:latin typeface="Arial"/>
            </a:endParaRPr>
          </a:p>
          <a:p>
            <a:pPr algn="just">
              <a:lnSpc>
                <a:spcPct val="100000"/>
              </a:lnSpc>
            </a:pPr>
            <a:r>
              <a:rPr lang="fr-FR" sz="1650" b="0" strike="noStrike" spc="-1">
                <a:solidFill>
                  <a:schemeClr val="dk1"/>
                </a:solidFill>
                <a:latin typeface="Arial"/>
                <a:ea typeface="Arial"/>
              </a:rPr>
              <a:t>Un avis de consultation est diffusé 15 jours, au moins,  avant le début de la consultation sur le site de la préfecture et sur celui  de la consultation, dans 2 journaux régionaux et par affichage ( pendant toute la durée de la consultation, sur les lieux définis dans l’avis et sur les lieux du projet (format A2 sur fond </a:t>
            </a:r>
            <a:r>
              <a:rPr lang="fr-FR" sz="1650" b="0" u="sng" strike="noStrike" spc="-1">
                <a:solidFill>
                  <a:schemeClr val="dk1"/>
                </a:solidFill>
                <a:uFillTx/>
                <a:latin typeface="Arial"/>
                <a:ea typeface="Arial"/>
              </a:rPr>
              <a:t>vert</a:t>
            </a:r>
            <a:r>
              <a:rPr lang="fr-FR" sz="1650" b="0" strike="noStrike" spc="-1">
                <a:solidFill>
                  <a:schemeClr val="dk1"/>
                </a:solidFill>
                <a:latin typeface="Arial"/>
                <a:ea typeface="Arial"/>
              </a:rPr>
              <a:t>)</a:t>
            </a:r>
            <a:endParaRPr lang="fr-FR" sz="1650" b="0" strike="noStrike" spc="-1">
              <a:solidFill>
                <a:srgbClr val="000000"/>
              </a:solidFill>
              <a:latin typeface="Arial"/>
            </a:endParaRPr>
          </a:p>
          <a:p>
            <a:pPr algn="just">
              <a:lnSpc>
                <a:spcPct val="100000"/>
              </a:lnSpc>
            </a:pPr>
            <a:endParaRPr lang="fr-FR" sz="1650" b="0" strike="noStrike" spc="-1">
              <a:solidFill>
                <a:srgbClr val="000000"/>
              </a:solidFill>
              <a:latin typeface="Arial"/>
            </a:endParaRPr>
          </a:p>
          <a:p>
            <a:pPr algn="just">
              <a:lnSpc>
                <a:spcPct val="100000"/>
              </a:lnSpc>
            </a:pPr>
            <a:r>
              <a:rPr lang="fr-FR" sz="1650" b="1" strike="noStrike" spc="-1">
                <a:solidFill>
                  <a:schemeClr val="dk1"/>
                </a:solidFill>
                <a:latin typeface="Arial"/>
                <a:ea typeface="Arial"/>
              </a:rPr>
              <a:t>L’avis de consultation </a:t>
            </a:r>
            <a:r>
              <a:rPr lang="fr-FR" sz="1650" b="0" strike="noStrike" spc="-1">
                <a:solidFill>
                  <a:schemeClr val="dk1"/>
                </a:solidFill>
                <a:latin typeface="Arial"/>
                <a:ea typeface="Arial"/>
              </a:rPr>
              <a:t>comporte les informations définies au  II de l’art. R. 181-36 et au II de l’art. L. 123-19 du CE </a:t>
            </a:r>
            <a:endParaRPr lang="fr-FR" sz="1650" b="0" strike="noStrike" spc="-1">
              <a:solidFill>
                <a:srgbClr val="000000"/>
              </a:solidFill>
              <a:latin typeface="Arial"/>
            </a:endParaRPr>
          </a:p>
          <a:p>
            <a:pPr algn="just">
              <a:lnSpc>
                <a:spcPct val="100000"/>
              </a:lnSpc>
            </a:pPr>
            <a:endParaRPr lang="fr-FR" sz="1650" b="0" strike="noStrike" spc="-1">
              <a:solidFill>
                <a:srgbClr val="000000"/>
              </a:solidFill>
              <a:latin typeface="Arial"/>
            </a:endParaRPr>
          </a:p>
          <a:p>
            <a:pPr algn="just">
              <a:lnSpc>
                <a:spcPct val="100000"/>
              </a:lnSpc>
            </a:pPr>
            <a:r>
              <a:rPr lang="fr-FR" sz="1650" b="1" strike="noStrike" spc="-1">
                <a:solidFill>
                  <a:schemeClr val="dk1"/>
                </a:solidFill>
                <a:latin typeface="Arial"/>
                <a:ea typeface="Arial"/>
              </a:rPr>
              <a:t>Le contenu du dossier évolue </a:t>
            </a:r>
            <a:r>
              <a:rPr lang="fr-FR" sz="1650" b="0" strike="noStrike" spc="-1">
                <a:solidFill>
                  <a:schemeClr val="dk1"/>
                </a:solidFill>
                <a:latin typeface="Arial"/>
                <a:ea typeface="Arial"/>
              </a:rPr>
              <a:t>au fil de l’arrivée des nouveaux éléments.</a:t>
            </a:r>
            <a:r>
              <a:rPr lang="fr-FR" sz="1650" b="1" strike="noStrike" spc="-1">
                <a:solidFill>
                  <a:schemeClr val="dk1"/>
                </a:solidFill>
                <a:latin typeface="Arial"/>
                <a:ea typeface="Arial"/>
              </a:rPr>
              <a:t> </a:t>
            </a:r>
            <a:r>
              <a:rPr lang="fr-FR" sz="1650" b="0" strike="noStrike" spc="-1">
                <a:solidFill>
                  <a:schemeClr val="dk1"/>
                </a:solidFill>
                <a:latin typeface="Arial"/>
                <a:ea typeface="Arial"/>
              </a:rPr>
              <a:t>Sa composition doit se conformer aux articles R. 181-13 à  D. 181-15-12 du CE. </a:t>
            </a:r>
            <a:endParaRPr lang="fr-FR" sz="1650" b="0" strike="noStrike" spc="-1">
              <a:solidFill>
                <a:srgbClr val="000000"/>
              </a:solidFill>
              <a:latin typeface="Arial"/>
            </a:endParaRPr>
          </a:p>
          <a:p>
            <a:pPr algn="just">
              <a:lnSpc>
                <a:spcPct val="100000"/>
              </a:lnSpc>
            </a:pPr>
            <a:endParaRPr lang="fr-FR" sz="1650" b="0" strike="noStrike" spc="-1">
              <a:solidFill>
                <a:srgbClr val="000000"/>
              </a:solidFill>
              <a:latin typeface="Arial"/>
            </a:endParaRPr>
          </a:p>
          <a:p>
            <a:pPr algn="just">
              <a:lnSpc>
                <a:spcPct val="100000"/>
              </a:lnSpc>
            </a:pPr>
            <a:r>
              <a:rPr lang="fr-FR" sz="1650" b="1" strike="noStrike" spc="-1">
                <a:solidFill>
                  <a:schemeClr val="dk1"/>
                </a:solidFill>
                <a:latin typeface="Arial"/>
                <a:ea typeface="Arial"/>
              </a:rPr>
              <a:t>Des permanences peuvent être tenues</a:t>
            </a:r>
            <a:r>
              <a:rPr lang="fr-FR" sz="1650" b="0" strike="noStrike" spc="-1">
                <a:solidFill>
                  <a:schemeClr val="dk1"/>
                </a:solidFill>
                <a:latin typeface="Arial"/>
                <a:ea typeface="Arial"/>
              </a:rPr>
              <a:t> si cela est prévu dans l’avis de consultation </a:t>
            </a:r>
            <a:endParaRPr lang="fr-FR" sz="1650" b="0" strike="noStrike" spc="-1">
              <a:solidFill>
                <a:srgbClr val="000000"/>
              </a:solidFill>
              <a:latin typeface="Arial"/>
            </a:endParaRPr>
          </a:p>
          <a:p>
            <a:pPr algn="just">
              <a:lnSpc>
                <a:spcPct val="100000"/>
              </a:lnSpc>
            </a:pPr>
            <a:endParaRPr lang="fr-FR" sz="1650" b="0" strike="noStrike" spc="-1">
              <a:solidFill>
                <a:srgbClr val="000000"/>
              </a:solidFill>
              <a:latin typeface="Arial"/>
            </a:endParaRPr>
          </a:p>
          <a:p>
            <a:pPr algn="just">
              <a:lnSpc>
                <a:spcPct val="100000"/>
              </a:lnSpc>
            </a:pPr>
            <a:r>
              <a:rPr lang="fr-FR" sz="1650" b="1" strike="noStrike" spc="-1">
                <a:solidFill>
                  <a:schemeClr val="dk1"/>
                </a:solidFill>
                <a:latin typeface="Arial"/>
                <a:ea typeface="Arial"/>
              </a:rPr>
              <a:t>Les observations du public </a:t>
            </a:r>
            <a:r>
              <a:rPr lang="fr-FR" sz="1650" b="0" strike="noStrike" spc="-1">
                <a:solidFill>
                  <a:schemeClr val="dk1"/>
                </a:solidFill>
                <a:latin typeface="Arial"/>
                <a:ea typeface="Arial"/>
              </a:rPr>
              <a:t>peuvent être transmises par voie électronique ou postale ou sur le registre papier selon des modalités définies dans l’avis de consultation.</a:t>
            </a:r>
            <a:endParaRPr lang="fr-FR" sz="1650" b="0" strike="noStrike" spc="-1">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Image 186"/>
          <p:cNvPicPr/>
          <p:nvPr/>
        </p:nvPicPr>
        <p:blipFill>
          <a:blip r:embed="rId2"/>
          <a:stretch/>
        </p:blipFill>
        <p:spPr>
          <a:xfrm rot="48600">
            <a:off x="437760" y="957600"/>
            <a:ext cx="8186760" cy="2106360"/>
          </a:xfrm>
          <a:prstGeom prst="rect">
            <a:avLst/>
          </a:prstGeom>
          <a:ln w="0">
            <a:noFill/>
          </a:ln>
        </p:spPr>
      </p:pic>
      <p:pic>
        <p:nvPicPr>
          <p:cNvPr id="91" name="Image 90"/>
          <p:cNvPicPr/>
          <p:nvPr/>
        </p:nvPicPr>
        <p:blipFill>
          <a:blip r:embed="rId3"/>
          <a:stretch/>
        </p:blipFill>
        <p:spPr>
          <a:xfrm>
            <a:off x="647640" y="1800000"/>
            <a:ext cx="8891640" cy="743400"/>
          </a:xfrm>
          <a:prstGeom prst="rect">
            <a:avLst/>
          </a:prstGeom>
          <a:ln w="0">
            <a:noFill/>
          </a:ln>
        </p:spPr>
      </p:pic>
      <p:pic>
        <p:nvPicPr>
          <p:cNvPr id="92" name="Image 91"/>
          <p:cNvPicPr/>
          <p:nvPr/>
        </p:nvPicPr>
        <p:blipFill>
          <a:blip r:embed="rId4"/>
          <a:stretch/>
        </p:blipFill>
        <p:spPr>
          <a:xfrm>
            <a:off x="647640" y="2700000"/>
            <a:ext cx="8891640" cy="1115640"/>
          </a:xfrm>
          <a:prstGeom prst="rect">
            <a:avLst/>
          </a:prstGeom>
          <a:ln w="0">
            <a:noFill/>
          </a:ln>
        </p:spPr>
      </p:pic>
      <p:pic>
        <p:nvPicPr>
          <p:cNvPr id="93" name="Image 92"/>
          <p:cNvPicPr/>
          <p:nvPr/>
        </p:nvPicPr>
        <p:blipFill>
          <a:blip r:embed="rId5"/>
          <a:stretch/>
        </p:blipFill>
        <p:spPr>
          <a:xfrm>
            <a:off x="647640" y="3960000"/>
            <a:ext cx="8891640" cy="719280"/>
          </a:xfrm>
          <a:prstGeom prst="rect">
            <a:avLst/>
          </a:prstGeom>
          <a:ln w="0">
            <a:noFill/>
          </a:ln>
        </p:spPr>
      </p:pic>
      <p:pic>
        <p:nvPicPr>
          <p:cNvPr id="94" name="Image 93"/>
          <p:cNvPicPr/>
          <p:nvPr/>
        </p:nvPicPr>
        <p:blipFill>
          <a:blip r:embed="rId6"/>
          <a:stretch/>
        </p:blipFill>
        <p:spPr>
          <a:xfrm>
            <a:off x="107640" y="5040000"/>
            <a:ext cx="8891640" cy="111564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Google Shape;222;p30"/>
          <p:cNvSpPr/>
          <p:nvPr/>
        </p:nvSpPr>
        <p:spPr>
          <a:xfrm>
            <a:off x="736560" y="959400"/>
            <a:ext cx="8262720" cy="433800"/>
          </a:xfrm>
          <a:prstGeom prst="rect">
            <a:avLst/>
          </a:prstGeom>
          <a:noFill/>
          <a:ln w="0">
            <a:noFill/>
          </a:ln>
        </p:spPr>
        <p:style>
          <a:lnRef idx="0">
            <a:scrgbClr r="0" g="0" b="0"/>
          </a:lnRef>
          <a:fillRef idx="0">
            <a:scrgbClr r="0" g="0" b="0"/>
          </a:fillRef>
          <a:effectRef idx="0">
            <a:scrgbClr r="0" g="0" b="0"/>
          </a:effectRef>
          <a:fontRef idx="minor"/>
        </p:style>
        <p:txBody>
          <a:bodyPr lIns="68400" tIns="34200" rIns="68400" bIns="34200" anchor="t">
            <a:spAutoFit/>
          </a:bodyPr>
          <a:lstStyle/>
          <a:p>
            <a:pPr>
              <a:lnSpc>
                <a:spcPct val="100000"/>
              </a:lnSpc>
            </a:pPr>
            <a:r>
              <a:rPr lang="fr-FR" sz="2400" b="1" strike="noStrike" spc="-1">
                <a:solidFill>
                  <a:schemeClr val="dk1"/>
                </a:solidFill>
                <a:latin typeface="Arial"/>
                <a:ea typeface="MS PGothic"/>
              </a:rPr>
              <a:t>Comparaison enquête publique / consultation publique</a:t>
            </a:r>
            <a:endParaRPr lang="fr-FR" sz="2400" b="0" strike="noStrike" spc="-1">
              <a:solidFill>
                <a:srgbClr val="000000"/>
              </a:solidFill>
              <a:latin typeface="Arial"/>
            </a:endParaRPr>
          </a:p>
        </p:txBody>
      </p:sp>
      <p:sp>
        <p:nvSpPr>
          <p:cNvPr id="96" name="Google Shape;223;p30"/>
          <p:cNvSpPr/>
          <p:nvPr/>
        </p:nvSpPr>
        <p:spPr>
          <a:xfrm>
            <a:off x="79560" y="4641840"/>
            <a:ext cx="7354080" cy="1057320"/>
          </a:xfrm>
          <a:prstGeom prst="rect">
            <a:avLst/>
          </a:prstGeom>
          <a:noFill/>
          <a:ln w="0">
            <a:noFill/>
          </a:ln>
        </p:spPr>
        <p:style>
          <a:lnRef idx="0">
            <a:scrgbClr r="0" g="0" b="0"/>
          </a:lnRef>
          <a:fillRef idx="0">
            <a:scrgbClr r="0" g="0" b="0"/>
          </a:fillRef>
          <a:effectRef idx="0">
            <a:scrgbClr r="0" g="0" b="0"/>
          </a:effectRef>
          <a:fontRef idx="minor"/>
        </p:style>
        <p:txBody>
          <a:bodyPr lIns="68400" tIns="68400" rIns="68400" bIns="68400" anchor="t">
            <a:noAutofit/>
          </a:bodyPr>
          <a:lstStyle/>
          <a:p>
            <a:pPr>
              <a:lnSpc>
                <a:spcPct val="100000"/>
              </a:lnSpc>
            </a:pPr>
            <a:endParaRPr lang="fr-FR" sz="1650" b="0" strike="noStrike" spc="-1">
              <a:solidFill>
                <a:srgbClr val="000000"/>
              </a:solidFill>
              <a:latin typeface="Arial"/>
            </a:endParaRPr>
          </a:p>
          <a:p>
            <a:pPr algn="just">
              <a:lnSpc>
                <a:spcPct val="100000"/>
              </a:lnSpc>
            </a:pPr>
            <a:endParaRPr lang="fr-FR" sz="2400" b="0" strike="noStrike" spc="-1">
              <a:solidFill>
                <a:srgbClr val="000000"/>
              </a:solidFill>
              <a:latin typeface="Arial"/>
            </a:endParaRPr>
          </a:p>
          <a:p>
            <a:pPr>
              <a:lnSpc>
                <a:spcPct val="100000"/>
              </a:lnSpc>
            </a:pPr>
            <a:endParaRPr lang="fr-FR" sz="1650" b="0" strike="noStrike" spc="-1">
              <a:solidFill>
                <a:srgbClr val="000000"/>
              </a:solidFill>
              <a:latin typeface="Arial"/>
            </a:endParaRPr>
          </a:p>
          <a:p>
            <a:pPr>
              <a:lnSpc>
                <a:spcPct val="100000"/>
              </a:lnSpc>
            </a:pPr>
            <a:endParaRPr lang="fr-FR" sz="1350" b="0" strike="noStrike" spc="-1">
              <a:solidFill>
                <a:srgbClr val="000000"/>
              </a:solidFill>
              <a:latin typeface="Arial"/>
            </a:endParaRPr>
          </a:p>
        </p:txBody>
      </p:sp>
      <p:pic>
        <p:nvPicPr>
          <p:cNvPr id="97" name="Google Shape;224;p30"/>
          <p:cNvPicPr/>
          <p:nvPr/>
        </p:nvPicPr>
        <p:blipFill>
          <a:blip r:embed="rId2"/>
          <a:stretch/>
        </p:blipFill>
        <p:spPr>
          <a:xfrm>
            <a:off x="137880" y="1651680"/>
            <a:ext cx="7237800" cy="3011760"/>
          </a:xfrm>
          <a:prstGeom prst="rect">
            <a:avLst/>
          </a:prstGeom>
          <a:ln w="0">
            <a:noFill/>
          </a:ln>
        </p:spPr>
      </p:pic>
      <p:pic>
        <p:nvPicPr>
          <p:cNvPr id="98" name="Image 97"/>
          <p:cNvPicPr/>
          <p:nvPr/>
        </p:nvPicPr>
        <p:blipFill>
          <a:blip r:embed="rId3"/>
          <a:stretch/>
        </p:blipFill>
        <p:spPr>
          <a:xfrm>
            <a:off x="107640" y="4680000"/>
            <a:ext cx="8891640" cy="743400"/>
          </a:xfrm>
          <a:prstGeom prst="rect">
            <a:avLst/>
          </a:prstGeom>
          <a:ln w="0">
            <a:noFill/>
          </a:ln>
        </p:spPr>
      </p:pic>
      <p:pic>
        <p:nvPicPr>
          <p:cNvPr id="99" name="Image 98"/>
          <p:cNvPicPr/>
          <p:nvPr/>
        </p:nvPicPr>
        <p:blipFill>
          <a:blip r:embed="rId4"/>
          <a:stretch/>
        </p:blipFill>
        <p:spPr>
          <a:xfrm>
            <a:off x="79560" y="5543640"/>
            <a:ext cx="8891640" cy="1115640"/>
          </a:xfrm>
          <a:prstGeom prst="rect">
            <a:avLst/>
          </a:prstGeom>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ctangle 99"/>
          <p:cNvSpPr/>
          <p:nvPr/>
        </p:nvSpPr>
        <p:spPr>
          <a:xfrm>
            <a:off x="360000" y="900000"/>
            <a:ext cx="8459640" cy="539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fr-FR" sz="3200" b="0" strike="noStrike" spc="-1">
                <a:solidFill>
                  <a:srgbClr val="000000"/>
                </a:solidFill>
                <a:latin typeface="Calibri"/>
              </a:rPr>
              <a:t>Consultation parallélisée – contributions du public </a:t>
            </a:r>
            <a:endParaRPr lang="fr-FR" sz="3200" b="0" strike="noStrike" spc="-1">
              <a:solidFill>
                <a:srgbClr val="000000"/>
              </a:solidFill>
              <a:latin typeface="Arial"/>
            </a:endParaRPr>
          </a:p>
        </p:txBody>
      </p:sp>
      <p:sp>
        <p:nvSpPr>
          <p:cNvPr id="101" name="Rectangle 100"/>
          <p:cNvSpPr/>
          <p:nvPr/>
        </p:nvSpPr>
        <p:spPr>
          <a:xfrm>
            <a:off x="360360" y="1513440"/>
            <a:ext cx="8279640" cy="5275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a:lnSpc>
                <a:spcPct val="100000"/>
              </a:lnSpc>
            </a:pPr>
            <a:r>
              <a:rPr lang="fr-FR" sz="2200" b="1" strike="noStrike" spc="-1">
                <a:solidFill>
                  <a:srgbClr val="000000"/>
                </a:solidFill>
                <a:latin typeface="Calibri"/>
              </a:rPr>
              <a:t>Du 26 juin au 26 septembre 2025,  le public peut s’exprimer durant :</a:t>
            </a:r>
            <a:endParaRPr lang="fr-FR" sz="2200" b="0" strike="noStrike" spc="-1">
              <a:solidFill>
                <a:srgbClr val="000000"/>
              </a:solidFill>
              <a:latin typeface="Arial"/>
            </a:endParaRPr>
          </a:p>
          <a:p>
            <a:pPr algn="just">
              <a:lnSpc>
                <a:spcPct val="100000"/>
              </a:lnSpc>
            </a:pPr>
            <a:endParaRPr lang="fr-FR" sz="2200" b="0" strike="noStrike" spc="-1">
              <a:solidFill>
                <a:srgbClr val="000000"/>
              </a:solidFill>
              <a:latin typeface="Arial"/>
            </a:endParaRPr>
          </a:p>
          <a:p>
            <a:pPr algn="just">
              <a:lnSpc>
                <a:spcPct val="100000"/>
              </a:lnSpc>
            </a:pPr>
            <a:r>
              <a:rPr lang="fr-FR" sz="2200" b="1" strike="noStrike" spc="-1">
                <a:solidFill>
                  <a:srgbClr val="000000"/>
                </a:solidFill>
                <a:latin typeface="Calibri"/>
              </a:rPr>
              <a:t>- Deux réunions publiques :</a:t>
            </a:r>
            <a:endParaRPr lang="fr-FR" sz="2200" b="0" strike="noStrike" spc="-1">
              <a:solidFill>
                <a:srgbClr val="000000"/>
              </a:solidFill>
              <a:latin typeface="Arial"/>
            </a:endParaRPr>
          </a:p>
          <a:p>
            <a:pPr algn="just">
              <a:lnSpc>
                <a:spcPct val="100000"/>
              </a:lnSpc>
            </a:pPr>
            <a:r>
              <a:rPr lang="fr-FR" sz="2200" b="0" strike="noStrike" spc="-1">
                <a:solidFill>
                  <a:srgbClr val="000000"/>
                </a:solidFill>
                <a:latin typeface="Calibri"/>
              </a:rPr>
              <a:t>Mardi 1</a:t>
            </a:r>
            <a:r>
              <a:rPr lang="fr-FR" sz="2200" b="0" strike="noStrike" spc="-1" baseline="33000">
                <a:solidFill>
                  <a:srgbClr val="000000"/>
                </a:solidFill>
                <a:latin typeface="Calibri"/>
              </a:rPr>
              <a:t>er</a:t>
            </a:r>
            <a:r>
              <a:rPr lang="fr-FR" sz="2200" b="0" strike="noStrike" spc="-1">
                <a:solidFill>
                  <a:srgbClr val="000000"/>
                </a:solidFill>
                <a:latin typeface="Calibri"/>
              </a:rPr>
              <a:t> juillet 2025 de 18h30 à 20h30</a:t>
            </a:r>
            <a:endParaRPr lang="fr-FR" sz="2200" b="0" strike="noStrike" spc="-1">
              <a:solidFill>
                <a:srgbClr val="000000"/>
              </a:solidFill>
              <a:latin typeface="Arial"/>
            </a:endParaRPr>
          </a:p>
          <a:p>
            <a:pPr algn="just">
              <a:lnSpc>
                <a:spcPct val="100000"/>
              </a:lnSpc>
            </a:pPr>
            <a:r>
              <a:rPr lang="fr-FR" sz="2200" b="0" strike="noStrike" spc="-1">
                <a:solidFill>
                  <a:srgbClr val="000000"/>
                </a:solidFill>
                <a:latin typeface="Calibri"/>
              </a:rPr>
              <a:t>Jeudi 18 septembre 2025 de 18h30 à 20h30</a:t>
            </a:r>
            <a:endParaRPr lang="fr-FR" sz="2200" b="0" strike="noStrike" spc="-1">
              <a:solidFill>
                <a:srgbClr val="000000"/>
              </a:solidFill>
              <a:latin typeface="Arial"/>
            </a:endParaRPr>
          </a:p>
          <a:p>
            <a:pPr algn="just">
              <a:lnSpc>
                <a:spcPct val="100000"/>
              </a:lnSpc>
            </a:pPr>
            <a:r>
              <a:rPr lang="fr-FR" sz="2200" b="0" strike="noStrike" spc="-1">
                <a:solidFill>
                  <a:srgbClr val="000000"/>
                </a:solidFill>
                <a:latin typeface="Calibri"/>
              </a:rPr>
              <a:t>Salle des Fêtes de Guerlédan, rue du Pont de Fer</a:t>
            </a:r>
            <a:endParaRPr lang="fr-FR" sz="2200" b="0" strike="noStrike" spc="-1">
              <a:solidFill>
                <a:srgbClr val="000000"/>
              </a:solidFill>
              <a:latin typeface="Arial"/>
            </a:endParaRPr>
          </a:p>
          <a:p>
            <a:pPr algn="just">
              <a:lnSpc>
                <a:spcPct val="100000"/>
              </a:lnSpc>
            </a:pPr>
            <a:endParaRPr lang="fr-FR" sz="1000" b="0" strike="noStrike" spc="-1">
              <a:solidFill>
                <a:srgbClr val="000000"/>
              </a:solidFill>
              <a:latin typeface="Arial"/>
            </a:endParaRPr>
          </a:p>
          <a:p>
            <a:pPr algn="just">
              <a:lnSpc>
                <a:spcPct val="100000"/>
              </a:lnSpc>
            </a:pPr>
            <a:r>
              <a:rPr lang="fr-FR" sz="2200" b="1" strike="noStrike" spc="-1">
                <a:solidFill>
                  <a:srgbClr val="000000"/>
                </a:solidFill>
                <a:latin typeface="Calibri"/>
              </a:rPr>
              <a:t>- Deux permanences en mairie de Guerlédan :</a:t>
            </a:r>
            <a:endParaRPr lang="fr-FR" sz="2200" b="0" strike="noStrike" spc="-1">
              <a:solidFill>
                <a:srgbClr val="000000"/>
              </a:solidFill>
              <a:latin typeface="Arial"/>
            </a:endParaRPr>
          </a:p>
          <a:p>
            <a:pPr algn="just">
              <a:lnSpc>
                <a:spcPct val="100000"/>
              </a:lnSpc>
            </a:pPr>
            <a:r>
              <a:rPr lang="fr-FR" sz="2200" b="0" strike="noStrike" spc="-1">
                <a:solidFill>
                  <a:srgbClr val="000000"/>
                </a:solidFill>
                <a:latin typeface="Calibri"/>
              </a:rPr>
              <a:t>Mercredi 9 juillet 2025 de 9h00 à 12h00</a:t>
            </a:r>
            <a:endParaRPr lang="fr-FR" sz="2200" b="0" strike="noStrike" spc="-1">
              <a:solidFill>
                <a:srgbClr val="000000"/>
              </a:solidFill>
              <a:latin typeface="Arial"/>
            </a:endParaRPr>
          </a:p>
          <a:p>
            <a:pPr algn="just">
              <a:lnSpc>
                <a:spcPct val="100000"/>
              </a:lnSpc>
            </a:pPr>
            <a:r>
              <a:rPr lang="fr-FR" sz="2200" b="0" strike="noStrike" spc="-1">
                <a:solidFill>
                  <a:srgbClr val="000000"/>
                </a:solidFill>
                <a:latin typeface="Calibri"/>
              </a:rPr>
              <a:t>Mardi 23 septembre 2025 de 14h00 à 17h00</a:t>
            </a:r>
            <a:endParaRPr lang="fr-FR" sz="2200" b="0" strike="noStrike" spc="-1">
              <a:solidFill>
                <a:srgbClr val="000000"/>
              </a:solidFill>
              <a:latin typeface="Arial"/>
            </a:endParaRPr>
          </a:p>
          <a:p>
            <a:pPr algn="just">
              <a:lnSpc>
                <a:spcPct val="100000"/>
              </a:lnSpc>
            </a:pPr>
            <a:endParaRPr lang="fr-FR" sz="2200" b="0" strike="noStrike" spc="-1">
              <a:solidFill>
                <a:srgbClr val="000000"/>
              </a:solidFill>
              <a:latin typeface="Arial"/>
            </a:endParaRPr>
          </a:p>
          <a:p>
            <a:pPr algn="ctr">
              <a:lnSpc>
                <a:spcPct val="100000"/>
              </a:lnSpc>
            </a:pPr>
            <a:r>
              <a:rPr lang="fr-FR" sz="2200" b="1" u="sng" strike="noStrike" spc="-1">
                <a:solidFill>
                  <a:srgbClr val="000000"/>
                </a:solidFill>
                <a:uFillTx/>
                <a:latin typeface="Calibri"/>
              </a:rPr>
              <a:t>OU</a:t>
            </a:r>
            <a:endParaRPr lang="fr-FR" sz="2200" b="0" strike="noStrike" spc="-1">
              <a:solidFill>
                <a:srgbClr val="000000"/>
              </a:solidFill>
              <a:latin typeface="Arial"/>
            </a:endParaRPr>
          </a:p>
          <a:p>
            <a:pPr algn="just">
              <a:lnSpc>
                <a:spcPct val="100000"/>
              </a:lnSpc>
            </a:pPr>
            <a:endParaRPr lang="fr-FR" sz="1000" b="0" strike="noStrike" spc="-1">
              <a:solidFill>
                <a:srgbClr val="000000"/>
              </a:solidFill>
              <a:latin typeface="Arial"/>
            </a:endParaRPr>
          </a:p>
          <a:p>
            <a:pPr algn="just">
              <a:lnSpc>
                <a:spcPct val="100000"/>
              </a:lnSpc>
            </a:pPr>
            <a:endParaRPr lang="fr-FR" sz="2000" b="0" strike="noStrike" spc="-1">
              <a:solidFill>
                <a:srgbClr val="000000"/>
              </a:solidFill>
              <a:latin typeface="Arial"/>
            </a:endParaRPr>
          </a:p>
          <a:p>
            <a:pPr algn="just">
              <a:lnSpc>
                <a:spcPct val="100000"/>
              </a:lnSpc>
            </a:pPr>
            <a:endParaRPr lang="fr-FR" sz="1000" b="0" strike="noStrike" spc="-1">
              <a:solidFill>
                <a:srgbClr val="000000"/>
              </a:solidFill>
              <a:latin typeface="Arial"/>
            </a:endParaRPr>
          </a:p>
          <a:p>
            <a:pPr algn="just">
              <a:lnSpc>
                <a:spcPct val="100000"/>
              </a:lnSpc>
            </a:pPr>
            <a:endParaRPr lang="fr-FR" sz="2000" b="0" strike="noStrike" spc="-1">
              <a:solidFill>
                <a:srgbClr val="000000"/>
              </a:solidFill>
              <a:latin typeface="Arial"/>
            </a:endParaRPr>
          </a:p>
          <a:p>
            <a:pPr algn="just">
              <a:lnSpc>
                <a:spcPct val="100000"/>
              </a:lnSpc>
            </a:pPr>
            <a:endParaRPr lang="fr-FR" sz="2000" b="0" strike="noStrike" spc="-1">
              <a:solidFill>
                <a:srgbClr val="000000"/>
              </a:solidFill>
              <a:latin typeface="Arial"/>
            </a:endParaRPr>
          </a:p>
          <a:p>
            <a:pPr algn="just">
              <a:lnSpc>
                <a:spcPct val="100000"/>
              </a:lnSpc>
            </a:pPr>
            <a:endParaRPr lang="fr-FR" sz="2000" b="0" strike="noStrike" spc="-1">
              <a:solidFill>
                <a:srgbClr val="000000"/>
              </a:solidFill>
              <a:latin typeface="Arial"/>
            </a:endParaRPr>
          </a:p>
          <a:p>
            <a:pPr algn="just">
              <a:lnSpc>
                <a:spcPct val="100000"/>
              </a:lnSpc>
            </a:pPr>
            <a:endParaRPr lang="fr-FR" sz="2000" b="0" strike="noStrike" spc="-1">
              <a:solidFill>
                <a:srgbClr val="000000"/>
              </a:solidFill>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ZoneTexte 101"/>
          <p:cNvSpPr txBox="1"/>
          <p:nvPr/>
        </p:nvSpPr>
        <p:spPr>
          <a:xfrm>
            <a:off x="70200" y="1440000"/>
            <a:ext cx="9039600" cy="3437280"/>
          </a:xfrm>
          <a:prstGeom prst="rect">
            <a:avLst/>
          </a:prstGeom>
          <a:noFill/>
          <a:ln w="0">
            <a:noFill/>
          </a:ln>
        </p:spPr>
        <p:txBody>
          <a:bodyPr lIns="90000" tIns="45000" rIns="90000" bIns="45000" anchor="t">
            <a:noAutofit/>
          </a:bodyPr>
          <a:lstStyle/>
          <a:p>
            <a:endParaRPr lang="fr-FR" sz="2200" b="0" strike="noStrike" spc="-1">
              <a:solidFill>
                <a:srgbClr val="000000"/>
              </a:solidFill>
              <a:latin typeface="Arial"/>
            </a:endParaRPr>
          </a:p>
          <a:p>
            <a:endParaRPr lang="fr-FR" sz="1000" b="0" strike="noStrike" spc="-1">
              <a:solidFill>
                <a:srgbClr val="000000"/>
              </a:solidFill>
              <a:latin typeface="Arial"/>
            </a:endParaRPr>
          </a:p>
          <a:p>
            <a:r>
              <a:rPr lang="fr-FR" sz="2000" b="0" strike="noStrike" spc="-1">
                <a:solidFill>
                  <a:srgbClr val="000000"/>
                </a:solidFill>
                <a:latin typeface="Calibri"/>
                <a:ea typeface="NSimSun"/>
              </a:rPr>
              <a:t>- </a:t>
            </a:r>
            <a:r>
              <a:rPr lang="fr-FR" sz="2000" b="0" strike="noStrike" spc="-1">
                <a:solidFill>
                  <a:srgbClr val="000000"/>
                </a:solidFill>
                <a:latin typeface="Marianne;Calibri"/>
                <a:ea typeface="NSimSun"/>
              </a:rPr>
              <a:t>par voie électronique à l’adresse suivante</a:t>
            </a:r>
            <a:r>
              <a:rPr lang="fr-FR" sz="2000" b="1" strike="noStrike" spc="-1">
                <a:solidFill>
                  <a:srgbClr val="000000"/>
                </a:solidFill>
                <a:latin typeface="Marianne;Calibri"/>
                <a:ea typeface="NSimSun"/>
              </a:rPr>
              <a:t> : </a:t>
            </a:r>
            <a:endParaRPr lang="fr-FR" sz="2000" b="0" strike="noStrike" spc="-1">
              <a:solidFill>
                <a:srgbClr val="000000"/>
              </a:solidFill>
              <a:latin typeface="Arial"/>
            </a:endParaRPr>
          </a:p>
          <a:p>
            <a:r>
              <a:rPr lang="fr-FR" sz="2000" b="1" strike="noStrike" spc="-1">
                <a:solidFill>
                  <a:srgbClr val="000000"/>
                </a:solidFill>
                <a:latin typeface="Marianne;Calibri"/>
                <a:ea typeface="NSimSun"/>
                <a:hlinkClick r:id="rId2"/>
              </a:rPr>
              <a:t>contact@RN164-guerledan.fr</a:t>
            </a:r>
            <a:endParaRPr lang="fr-FR" sz="2000" b="0" strike="noStrike" spc="-1">
              <a:solidFill>
                <a:srgbClr val="000000"/>
              </a:solidFill>
              <a:latin typeface="Arial"/>
            </a:endParaRPr>
          </a:p>
          <a:p>
            <a:endParaRPr lang="fr-FR" sz="2000" b="0" strike="noStrike" spc="-1">
              <a:solidFill>
                <a:srgbClr val="000000"/>
              </a:solidFill>
              <a:latin typeface="Arial"/>
            </a:endParaRPr>
          </a:p>
          <a:p>
            <a:r>
              <a:rPr lang="fr-FR" sz="2000" b="0" strike="noStrike" spc="-1">
                <a:solidFill>
                  <a:srgbClr val="000000"/>
                </a:solidFill>
                <a:latin typeface="Marianne;Calibri"/>
                <a:ea typeface="NSimSun"/>
              </a:rPr>
              <a:t>- en se rendant sur le site internet dédié à partir du lien :</a:t>
            </a:r>
            <a:r>
              <a:rPr lang="fr-FR" sz="2000" b="1" strike="noStrike" spc="-1">
                <a:solidFill>
                  <a:srgbClr val="000000"/>
                </a:solidFill>
                <a:latin typeface="Marianne;Calibri"/>
                <a:ea typeface="NSimSun"/>
              </a:rPr>
              <a:t> </a:t>
            </a:r>
            <a:r>
              <a:rPr lang="fr-FR" sz="2000" b="1" u="sng" strike="noStrike" spc="-1">
                <a:solidFill>
                  <a:srgbClr val="009999"/>
                </a:solidFill>
                <a:uFillTx/>
                <a:latin typeface="Marianne;Calibri"/>
                <a:ea typeface="NSimSun"/>
                <a:hlinkClick r:id="rId3"/>
              </a:rPr>
              <a:t>https://consultation-publique-rn164-guerledan.fr/</a:t>
            </a:r>
            <a:endParaRPr lang="fr-FR" sz="2000" b="0" strike="noStrike" spc="-1">
              <a:solidFill>
                <a:srgbClr val="000000"/>
              </a:solidFill>
              <a:latin typeface="Arial"/>
            </a:endParaRPr>
          </a:p>
          <a:p>
            <a:endParaRPr lang="fr-FR" sz="1000" b="0" strike="noStrike" spc="-1">
              <a:solidFill>
                <a:srgbClr val="000000"/>
              </a:solidFill>
              <a:latin typeface="Arial"/>
            </a:endParaRPr>
          </a:p>
          <a:p>
            <a:endParaRPr lang="fr-FR" sz="2000" b="0" strike="noStrike" spc="-1">
              <a:solidFill>
                <a:srgbClr val="000000"/>
              </a:solidFill>
              <a:latin typeface="Arial"/>
            </a:endParaRPr>
          </a:p>
          <a:p>
            <a:r>
              <a:rPr lang="fr-FR" sz="2000" b="0" strike="noStrike" spc="-1">
                <a:solidFill>
                  <a:srgbClr val="000000"/>
                </a:solidFill>
                <a:latin typeface="Marianne;Calibri"/>
                <a:ea typeface="NSimSun"/>
              </a:rPr>
              <a:t>- par voie postale à l’attention de la présidente de la commission d’enquête à l’adresse suivante :</a:t>
            </a:r>
            <a:r>
              <a:rPr lang="fr-FR" sz="2000" b="1" strike="noStrike" spc="-1">
                <a:solidFill>
                  <a:srgbClr val="000000"/>
                </a:solidFill>
                <a:latin typeface="Marianne;Calibri"/>
                <a:ea typeface="NSimSun"/>
              </a:rPr>
              <a:t> </a:t>
            </a:r>
            <a:endParaRPr lang="fr-FR" sz="2000" b="0" strike="noStrike" spc="-1">
              <a:solidFill>
                <a:srgbClr val="000000"/>
              </a:solidFill>
              <a:latin typeface="Arial"/>
            </a:endParaRPr>
          </a:p>
          <a:p>
            <a:r>
              <a:rPr lang="fr-FR" sz="2000" b="1" strike="noStrike" spc="-1">
                <a:solidFill>
                  <a:srgbClr val="000000"/>
                </a:solidFill>
                <a:latin typeface="Marianne;Calibri"/>
                <a:ea typeface="NSimSun"/>
              </a:rPr>
              <a:t>DDTM22 – 1 rue du Parc – CS 52256 – 22022 SAINT BRIEUC Cedex.</a:t>
            </a:r>
            <a:endParaRPr lang="fr-FR" sz="2000" b="0" strike="noStrike" spc="-1">
              <a:solidFill>
                <a:srgbClr val="000000"/>
              </a:solidFill>
              <a:latin typeface="Arial"/>
            </a:endParaRPr>
          </a:p>
          <a:p>
            <a:endParaRPr lang="fr-FR" sz="2000" b="0" strike="noStrike" spc="-1">
              <a:solidFill>
                <a:srgbClr val="000000"/>
              </a:solidFill>
              <a:latin typeface="Arial"/>
            </a:endParaRPr>
          </a:p>
          <a:p>
            <a:pPr algn="just">
              <a:lnSpc>
                <a:spcPct val="100000"/>
              </a:lnSpc>
            </a:pPr>
            <a:r>
              <a:rPr lang="fr-FR" sz="2000" b="0" strike="noStrike" spc="-1">
                <a:solidFill>
                  <a:srgbClr val="000000"/>
                </a:solidFill>
                <a:latin typeface="Marianne;Calibri"/>
                <a:ea typeface="NSimSun"/>
              </a:rPr>
              <a:t>- sur le registre papier mis à disposition dans </a:t>
            </a:r>
            <a:r>
              <a:rPr lang="fr-FR" sz="2000" b="1" strike="noStrike" spc="-1">
                <a:solidFill>
                  <a:srgbClr val="000000"/>
                </a:solidFill>
                <a:latin typeface="Marianne;Calibri"/>
                <a:ea typeface="NSimSun"/>
              </a:rPr>
              <a:t>la mairie de GUERLÉDAN</a:t>
            </a:r>
            <a:endParaRPr lang="fr-FR" sz="2000" b="0" strike="noStrike" spc="-1">
              <a:solidFill>
                <a:srgbClr val="000000"/>
              </a:solidFill>
              <a:latin typeface="Arial"/>
            </a:endParaRPr>
          </a:p>
        </p:txBody>
      </p:sp>
    </p:spTree>
  </p:cSld>
  <p:clrMapOvr>
    <a:masterClrMapping/>
  </p:clrMapOvr>
</p:sld>
</file>

<file path=ppt/theme/theme1.xml><?xml version="1.0" encoding="utf-8"?>
<a:theme xmlns:a="http://schemas.openxmlformats.org/drawingml/2006/main" name="gdc">
  <a:themeElements>
    <a:clrScheme name="gd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dc">
  <a:themeElements>
    <a:clrScheme name="gd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2101</TotalTime>
  <Words>642</Words>
  <Application>Microsoft Office PowerPoint</Application>
  <PresentationFormat>Affichage à l'écran (4:3)</PresentationFormat>
  <Paragraphs>83</Paragraphs>
  <Slides>8</Slides>
  <Notes>0</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8</vt:i4>
      </vt:variant>
    </vt:vector>
  </HeadingPairs>
  <TitlesOfParts>
    <vt:vector size="16" baseType="lpstr">
      <vt:lpstr>Arial</vt:lpstr>
      <vt:lpstr>Calibri</vt:lpstr>
      <vt:lpstr>Marianne;Calibri</vt:lpstr>
      <vt:lpstr>Symbol</vt:lpstr>
      <vt:lpstr>Times New Roman</vt:lpstr>
      <vt:lpstr>Wingdings</vt:lpstr>
      <vt:lpstr>gdc</vt:lpstr>
      <vt:lpstr>gdc</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o d b 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odbo</dc:creator>
  <dc:description/>
  <cp:lastModifiedBy>Martine Viart</cp:lastModifiedBy>
  <cp:revision>290</cp:revision>
  <cp:lastPrinted>2022-01-11T09:57:53Z</cp:lastPrinted>
  <dcterms:created xsi:type="dcterms:W3CDTF">2004-09-15T21:17:11Z</dcterms:created>
  <dcterms:modified xsi:type="dcterms:W3CDTF">2025-07-06T16:38:34Z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Affichage à l'écran (4:3)</vt:lpwstr>
  </property>
  <property fmtid="{D5CDD505-2E9C-101B-9397-08002B2CF9AE}" pid="4" name="Slides">
    <vt:i4>15</vt:i4>
  </property>
</Properties>
</file>